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6"/>
  </p:notesMasterIdLst>
  <p:handoutMasterIdLst>
    <p:handoutMasterId r:id="rId27"/>
  </p:handoutMasterIdLst>
  <p:sldIdLst>
    <p:sldId id="260" r:id="rId5"/>
    <p:sldId id="263" r:id="rId6"/>
    <p:sldId id="258" r:id="rId7"/>
    <p:sldId id="259" r:id="rId8"/>
    <p:sldId id="264" r:id="rId9"/>
    <p:sldId id="265" r:id="rId10"/>
    <p:sldId id="266" r:id="rId11"/>
    <p:sldId id="267" r:id="rId12"/>
    <p:sldId id="270" r:id="rId13"/>
    <p:sldId id="269" r:id="rId14"/>
    <p:sldId id="273" r:id="rId15"/>
    <p:sldId id="268" r:id="rId16"/>
    <p:sldId id="271" r:id="rId17"/>
    <p:sldId id="272" r:id="rId18"/>
    <p:sldId id="274" r:id="rId19"/>
    <p:sldId id="277" r:id="rId20"/>
    <p:sldId id="278" r:id="rId21"/>
    <p:sldId id="279" r:id="rId22"/>
    <p:sldId id="280" r:id="rId23"/>
    <p:sldId id="281" r:id="rId24"/>
    <p:sldId id="262" r:id="rId25"/>
  </p:sldIdLst>
  <p:sldSz cx="9144000" cy="6858000" type="screen4x3"/>
  <p:notesSz cx="674211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FF99FF"/>
    <a:srgbClr val="FFFFCC"/>
    <a:srgbClr val="FFFF99"/>
    <a:srgbClr val="333333"/>
    <a:srgbClr val="80808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31741" autoAdjust="0"/>
  </p:normalViewPr>
  <p:slideViewPr>
    <p:cSldViewPr snapToGrid="0">
      <p:cViewPr varScale="1">
        <p:scale>
          <a:sx n="73" d="100"/>
          <a:sy n="73" d="100"/>
        </p:scale>
        <p:origin x="1320" y="66"/>
      </p:cViewPr>
      <p:guideLst/>
    </p:cSldViewPr>
  </p:slideViewPr>
  <p:notesTextViewPr>
    <p:cViewPr>
      <p:scale>
        <a:sx n="1" d="1"/>
        <a:sy n="1" d="1"/>
      </p:scale>
      <p:origin x="0" y="0"/>
    </p:cViewPr>
  </p:notesTextViewPr>
  <p:notesViewPr>
    <p:cSldViewPr snapToGrid="0">
      <p:cViewPr varScale="1">
        <p:scale>
          <a:sx n="55" d="100"/>
          <a:sy n="55" d="100"/>
        </p:scale>
        <p:origin x="28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9526" y="0"/>
            <a:ext cx="2921000" cy="495300"/>
          </a:xfrm>
          <a:prstGeom prst="rect">
            <a:avLst/>
          </a:prstGeom>
        </p:spPr>
        <p:txBody>
          <a:bodyPr vert="horz" lIns="91440" tIns="45720" rIns="91440" bIns="45720" rtlCol="0"/>
          <a:lstStyle>
            <a:lvl1pPr algn="r">
              <a:defRPr sz="1200"/>
            </a:lvl1pPr>
          </a:lstStyle>
          <a:p>
            <a:fld id="{959B5393-B1A7-49A1-BB10-CFC962DBC3AB}" type="datetimeFigureOut">
              <a:rPr kumimoji="1" lang="ja-JP" altLang="en-US" smtClean="0"/>
              <a:t>2023/10/6</a:t>
            </a:fld>
            <a:endParaRPr kumimoji="1" lang="ja-JP" altLang="en-US"/>
          </a:p>
        </p:txBody>
      </p:sp>
      <p:sp>
        <p:nvSpPr>
          <p:cNvPr id="4" name="フッター プレースホルダー 3"/>
          <p:cNvSpPr>
            <a:spLocks noGrp="1"/>
          </p:cNvSpPr>
          <p:nvPr>
            <p:ph type="ftr" sz="quarter" idx="2"/>
          </p:nvPr>
        </p:nvSpPr>
        <p:spPr>
          <a:xfrm>
            <a:off x="0" y="9377363"/>
            <a:ext cx="29210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9526" y="9377363"/>
            <a:ext cx="2921000" cy="495300"/>
          </a:xfrm>
          <a:prstGeom prst="rect">
            <a:avLst/>
          </a:prstGeom>
        </p:spPr>
        <p:txBody>
          <a:bodyPr vert="horz" lIns="91440" tIns="45720" rIns="91440" bIns="45720" rtlCol="0" anchor="b"/>
          <a:lstStyle>
            <a:lvl1pPr algn="r">
              <a:defRPr sz="1200"/>
            </a:lvl1pPr>
          </a:lstStyle>
          <a:p>
            <a:fld id="{46DD56FD-E4E0-4E2D-8DD8-C935E5EA799C}" type="slidenum">
              <a:rPr kumimoji="1" lang="ja-JP" altLang="en-US" smtClean="0"/>
              <a:t>‹#›</a:t>
            </a:fld>
            <a:endParaRPr kumimoji="1" lang="ja-JP" altLang="en-US"/>
          </a:p>
        </p:txBody>
      </p:sp>
    </p:spTree>
    <p:extLst>
      <p:ext uri="{BB962C8B-B14F-4D97-AF65-F5344CB8AC3E}">
        <p14:creationId xmlns:p14="http://schemas.microsoft.com/office/powerpoint/2010/main" val="381118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21582"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1"/>
            <a:ext cx="2921582" cy="495348"/>
          </a:xfrm>
          <a:prstGeom prst="rect">
            <a:avLst/>
          </a:prstGeom>
        </p:spPr>
        <p:txBody>
          <a:bodyPr vert="horz" lIns="91440" tIns="45720" rIns="91440" bIns="45720" rtlCol="0"/>
          <a:lstStyle>
            <a:lvl1pPr algn="r">
              <a:defRPr sz="1200"/>
            </a:lvl1pPr>
          </a:lstStyle>
          <a:p>
            <a:fld id="{BF2029ED-0043-4901-B7FD-56DBE91604B5}" type="datetimeFigureOut">
              <a:rPr kumimoji="1" lang="ja-JP" altLang="en-US" smtClean="0"/>
              <a:t>2023/10/6</a:t>
            </a:fld>
            <a:endParaRPr kumimoji="1" lang="ja-JP" altLang="en-US"/>
          </a:p>
        </p:txBody>
      </p:sp>
      <p:sp>
        <p:nvSpPr>
          <p:cNvPr id="4" name="スライド イメージ プレースホルダー 3"/>
          <p:cNvSpPr>
            <a:spLocks noGrp="1" noRot="1" noChangeAspect="1"/>
          </p:cNvSpPr>
          <p:nvPr>
            <p:ph type="sldImg" idx="2"/>
          </p:nvPr>
        </p:nvSpPr>
        <p:spPr>
          <a:xfrm>
            <a:off x="834415" y="744038"/>
            <a:ext cx="3227631" cy="24210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212" y="3413739"/>
            <a:ext cx="5393690" cy="5224843"/>
          </a:xfrm>
          <a:prstGeom prst="rect">
            <a:avLst/>
          </a:prstGeom>
        </p:spPr>
        <p:txBody>
          <a:bodyPr vert="horz" lIns="91440" tIns="45720" rIns="91440" bIns="45720"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ー 5"/>
          <p:cNvSpPr>
            <a:spLocks noGrp="1"/>
          </p:cNvSpPr>
          <p:nvPr>
            <p:ph type="ftr" sz="quarter" idx="4"/>
          </p:nvPr>
        </p:nvSpPr>
        <p:spPr>
          <a:xfrm>
            <a:off x="0" y="9377318"/>
            <a:ext cx="2921582"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vl1pPr>
          </a:lstStyle>
          <a:p>
            <a:fld id="{8CAA4304-9EE9-4425-8889-A33FF7F5F38D}" type="slidenum">
              <a:rPr kumimoji="1" lang="ja-JP" altLang="en-US" smtClean="0"/>
              <a:t>‹#›</a:t>
            </a:fld>
            <a:endParaRPr kumimoji="1" lang="ja-JP" altLang="en-US"/>
          </a:p>
        </p:txBody>
      </p:sp>
    </p:spTree>
    <p:extLst>
      <p:ext uri="{BB962C8B-B14F-4D97-AF65-F5344CB8AC3E}">
        <p14:creationId xmlns:p14="http://schemas.microsoft.com/office/powerpoint/2010/main" val="20988261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317625"/>
            <a:ext cx="4443413" cy="3333750"/>
          </a:xfrm>
        </p:spPr>
      </p:sp>
      <p:sp>
        <p:nvSpPr>
          <p:cNvPr id="3" name="ノート プレースホルダー 2"/>
          <p:cNvSpPr>
            <a:spLocks noGrp="1"/>
          </p:cNvSpPr>
          <p:nvPr>
            <p:ph type="body" idx="1"/>
          </p:nvPr>
        </p:nvSpPr>
        <p:spPr>
          <a:xfrm>
            <a:off x="674212" y="4818184"/>
            <a:ext cx="5393690" cy="4072897"/>
          </a:xfrm>
        </p:spPr>
        <p:txBody>
          <a:bodyPr/>
          <a:lstStyle/>
          <a:p>
            <a:r>
              <a:rPr kumimoji="1" lang="ja-JP" altLang="en-US" dirty="0" smtClean="0"/>
              <a:t>皆さん、改めましてこんにちは</a:t>
            </a:r>
            <a:endParaRPr kumimoji="1" lang="en-US" altLang="ja-JP" dirty="0" smtClean="0"/>
          </a:p>
          <a:p>
            <a:r>
              <a:rPr kumimoji="1" lang="ja-JP" altLang="en-US" dirty="0" smtClean="0"/>
              <a:t>○○○の○○と申します。よろしくお願いします。</a:t>
            </a:r>
            <a:endParaRPr kumimoji="1" lang="en-US" altLang="ja-JP" dirty="0" smtClean="0"/>
          </a:p>
          <a:p>
            <a:r>
              <a:rPr kumimoji="1" lang="ja-JP" altLang="en-US" dirty="0" smtClean="0"/>
              <a:t>これまで、この審議会では、水道、下水道事業の現状、そして、今後、</a:t>
            </a:r>
            <a:endParaRPr kumimoji="1" lang="en-US" altLang="ja-JP" dirty="0" smtClean="0"/>
          </a:p>
          <a:p>
            <a:r>
              <a:rPr kumimoji="1" lang="ja-JP" altLang="en-US" dirty="0" smtClean="0"/>
              <a:t>取り組んでいかなければならない課題などについて</a:t>
            </a:r>
            <a:endParaRPr kumimoji="1" lang="en-US" altLang="ja-JP" dirty="0" smtClean="0"/>
          </a:p>
          <a:p>
            <a:r>
              <a:rPr kumimoji="1" lang="ja-JP" altLang="en-US" dirty="0" smtClean="0"/>
              <a:t>説明させていただきました。</a:t>
            </a:r>
            <a:endParaRPr kumimoji="1" lang="en-US" altLang="ja-JP" dirty="0" smtClean="0"/>
          </a:p>
          <a:p>
            <a:r>
              <a:rPr kumimoji="1" lang="ja-JP" altLang="en-US" dirty="0" smtClean="0"/>
              <a:t>特に、各施設の老朽化への対応や耐震化が重要であることは</a:t>
            </a:r>
            <a:endParaRPr kumimoji="1" lang="en-US" altLang="ja-JP" dirty="0" smtClean="0"/>
          </a:p>
          <a:p>
            <a:r>
              <a:rPr kumimoji="1" lang="ja-JP" altLang="en-US" dirty="0" smtClean="0"/>
              <a:t>ご理解いただけたかと思います。</a:t>
            </a:r>
            <a:endParaRPr kumimoji="1" lang="en-US" altLang="ja-JP" dirty="0" smtClean="0"/>
          </a:p>
          <a:p>
            <a:endParaRPr kumimoji="1" lang="en-US" altLang="ja-JP" dirty="0" smtClean="0"/>
          </a:p>
          <a:p>
            <a:r>
              <a:rPr kumimoji="1" lang="ja-JP" altLang="en-US" dirty="0" smtClean="0"/>
              <a:t>しかし、耐震化や老朽化対策といっても、実際に、我々職員が</a:t>
            </a:r>
            <a:endParaRPr kumimoji="1" lang="en-US" altLang="ja-JP" dirty="0" smtClean="0"/>
          </a:p>
          <a:p>
            <a:r>
              <a:rPr kumimoji="1" lang="ja-JP" altLang="en-US" dirty="0" smtClean="0"/>
              <a:t>どのような考えで、どんな仕事をおこなっているのか、</a:t>
            </a:r>
            <a:endParaRPr kumimoji="1" lang="en-US" altLang="ja-JP" dirty="0" smtClean="0"/>
          </a:p>
          <a:p>
            <a:r>
              <a:rPr kumimoji="1" lang="ja-JP" altLang="en-US" dirty="0" smtClean="0"/>
              <a:t>まだ十分に伝わっていないのではないかと思いまして、</a:t>
            </a:r>
            <a:endParaRPr kumimoji="1" lang="en-US" altLang="ja-JP" dirty="0" smtClean="0"/>
          </a:p>
          <a:p>
            <a:r>
              <a:rPr kumimoji="1" lang="ja-JP" altLang="en-US" dirty="0" smtClean="0"/>
              <a:t>風間会長と相談させていただく中で、最終の議論に進む前に、</a:t>
            </a:r>
            <a:endParaRPr kumimoji="1" lang="en-US" altLang="ja-JP" dirty="0" smtClean="0"/>
          </a:p>
          <a:p>
            <a:r>
              <a:rPr kumimoji="1" lang="ja-JP" altLang="en-US" dirty="0" smtClean="0"/>
              <a:t>これまで説明した事業を推進するにあたり、実際にどんな仕事を</a:t>
            </a:r>
            <a:endParaRPr kumimoji="1" lang="en-US" altLang="ja-JP" dirty="0" smtClean="0"/>
          </a:p>
          <a:p>
            <a:r>
              <a:rPr kumimoji="1" lang="ja-JP" altLang="en-US" dirty="0" smtClean="0"/>
              <a:t>行っているのか、少し現場の視点から説明させていただこうと思い、</a:t>
            </a:r>
            <a:endParaRPr kumimoji="1" lang="en-US" altLang="ja-JP" dirty="0" smtClean="0"/>
          </a:p>
          <a:p>
            <a:r>
              <a:rPr kumimoji="1" lang="ja-JP" altLang="en-US" dirty="0" smtClean="0"/>
              <a:t>本日は時間をいただきました。</a:t>
            </a:r>
            <a:endParaRPr kumimoji="1" lang="en-US" altLang="ja-JP" dirty="0" smtClean="0"/>
          </a:p>
          <a:p>
            <a:endParaRPr kumimoji="1" lang="en-US" altLang="ja-JP" dirty="0" smtClean="0"/>
          </a:p>
          <a:p>
            <a:r>
              <a:rPr kumimoji="1" lang="ja-JP" altLang="en-US" dirty="0" smtClean="0"/>
              <a:t>浄水場の施設については実際に見ていただきましたので、</a:t>
            </a:r>
            <a:endParaRPr kumimoji="1" lang="en-US" altLang="ja-JP" dirty="0" smtClean="0"/>
          </a:p>
          <a:p>
            <a:r>
              <a:rPr kumimoji="1" lang="ja-JP" altLang="en-US" dirty="0" smtClean="0"/>
              <a:t>今日は時間の制約もありますので、普段目に触れない管路施設、</a:t>
            </a:r>
            <a:endParaRPr kumimoji="1" lang="en-US" altLang="ja-JP" dirty="0" smtClean="0"/>
          </a:p>
          <a:p>
            <a:r>
              <a:rPr kumimoji="1" lang="ja-JP" altLang="en-US" dirty="0" smtClean="0"/>
              <a:t>全資産の８割が、この管路施設になりますが、これに絞って</a:t>
            </a:r>
            <a:endParaRPr kumimoji="1" lang="en-US" altLang="ja-JP" dirty="0" smtClean="0"/>
          </a:p>
          <a:p>
            <a:r>
              <a:rPr kumimoji="1" lang="ja-JP" altLang="en-US" dirty="0" smtClean="0"/>
              <a:t>説明させていただきます。よろしくお願いします。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4624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1008203"/>
            <a:ext cx="4444270" cy="3333600"/>
          </a:xfrm>
        </p:spPr>
      </p:sp>
      <p:sp>
        <p:nvSpPr>
          <p:cNvPr id="3" name="ノート プレースホルダー 2"/>
          <p:cNvSpPr>
            <a:spLocks noGrp="1"/>
          </p:cNvSpPr>
          <p:nvPr>
            <p:ph type="body" idx="1"/>
          </p:nvPr>
        </p:nvSpPr>
        <p:spPr>
          <a:xfrm>
            <a:off x="674212" y="4536831"/>
            <a:ext cx="5393690" cy="4101751"/>
          </a:xfrm>
        </p:spPr>
        <p:txBody>
          <a:bodyPr/>
          <a:lstStyle/>
          <a:p>
            <a:r>
              <a:rPr kumimoji="1" lang="ja-JP" altLang="en-US" dirty="0" smtClean="0"/>
              <a:t>手順</a:t>
            </a:r>
            <a:r>
              <a:rPr kumimoji="1" lang="en-US" altLang="ja-JP" dirty="0" smtClean="0"/>
              <a:t>5</a:t>
            </a:r>
            <a:r>
              <a:rPr kumimoji="1" lang="ja-JP" altLang="en-US" dirty="0" smtClean="0"/>
              <a:t>としまして、</a:t>
            </a:r>
            <a:endParaRPr kumimoji="1" lang="en-US" altLang="ja-JP" dirty="0" smtClean="0"/>
          </a:p>
          <a:p>
            <a:r>
              <a:rPr kumimoji="1" lang="ja-JP" altLang="en-US" dirty="0" smtClean="0"/>
              <a:t>古い管の撤去が終わりますと、</a:t>
            </a:r>
            <a:endParaRPr kumimoji="1" lang="en-US" altLang="ja-JP" dirty="0" smtClean="0"/>
          </a:p>
          <a:p>
            <a:r>
              <a:rPr kumimoji="1" lang="ja-JP" altLang="en-US" dirty="0" smtClean="0"/>
              <a:t>ようやくここで、新しい水道管を設置していきます。</a:t>
            </a:r>
            <a:endParaRPr kumimoji="1" lang="en-US" altLang="ja-JP" dirty="0" smtClean="0"/>
          </a:p>
          <a:p>
            <a:r>
              <a:rPr kumimoji="1" lang="ja-JP" altLang="en-US" dirty="0" smtClean="0"/>
              <a:t>水道管を設置することを専門的には「布設する」といいます。</a:t>
            </a:r>
            <a:endParaRPr kumimoji="1" lang="en-US" altLang="ja-JP" dirty="0" smtClean="0"/>
          </a:p>
          <a:p>
            <a:r>
              <a:rPr kumimoji="1" lang="ja-JP" altLang="en-US" dirty="0" smtClean="0"/>
              <a:t>ですから水道工事の看板には</a:t>
            </a:r>
            <a:endParaRPr kumimoji="1" lang="en-US" altLang="ja-JP" dirty="0" smtClean="0"/>
          </a:p>
          <a:p>
            <a:r>
              <a:rPr kumimoji="1" lang="ja-JP" altLang="en-US" dirty="0" smtClean="0"/>
              <a:t>「配水管布設替工事」と表記されています。</a:t>
            </a:r>
            <a:endParaRPr kumimoji="1" lang="en-US" altLang="ja-JP" dirty="0" smtClean="0"/>
          </a:p>
          <a:p>
            <a:endParaRPr kumimoji="1" lang="en-US" altLang="ja-JP" dirty="0" smtClean="0"/>
          </a:p>
          <a:p>
            <a:r>
              <a:rPr kumimoji="1" lang="ja-JP" altLang="en-US" dirty="0" smtClean="0"/>
              <a:t>先ほど見ていただきましたように、現在、すべての工事において</a:t>
            </a:r>
            <a:endParaRPr kumimoji="1" lang="en-US" altLang="ja-JP" dirty="0" smtClean="0"/>
          </a:p>
          <a:p>
            <a:r>
              <a:rPr kumimoji="1" lang="ja-JP" altLang="en-US" dirty="0" smtClean="0"/>
              <a:t>耐震管を採用しています。主に使用するのは</a:t>
            </a:r>
            <a:endParaRPr kumimoji="1" lang="en-US" altLang="ja-JP" dirty="0" smtClean="0"/>
          </a:p>
          <a:p>
            <a:r>
              <a:rPr kumimoji="1" lang="ja-JP" altLang="en-US" dirty="0" smtClean="0"/>
              <a:t>「離脱防止機能付きダクタイル鋳鉄管」と「配水用ポリエチレン管」です。</a:t>
            </a:r>
            <a:endParaRPr kumimoji="1" lang="en-US" altLang="ja-JP" dirty="0" smtClean="0"/>
          </a:p>
          <a:p>
            <a:endParaRPr kumimoji="1" lang="en-US" altLang="ja-JP" dirty="0" smtClean="0"/>
          </a:p>
          <a:p>
            <a:r>
              <a:rPr kumimoji="1" lang="ja-JP" altLang="en-US" dirty="0" smtClean="0"/>
              <a:t>ここにある写真はダクタイル鋳鉄管です。</a:t>
            </a:r>
            <a:endParaRPr kumimoji="1" lang="en-US" altLang="ja-JP" dirty="0" smtClean="0"/>
          </a:p>
          <a:p>
            <a:r>
              <a:rPr kumimoji="1" lang="ja-JP" altLang="en-US" dirty="0" smtClean="0"/>
              <a:t>管径は</a:t>
            </a:r>
            <a:r>
              <a:rPr kumimoji="1" lang="en-US" altLang="ja-JP" dirty="0" smtClean="0"/>
              <a:t>450㎜</a:t>
            </a:r>
            <a:r>
              <a:rPr kumimoji="1" lang="ja-JP" altLang="en-US" dirty="0" smtClean="0"/>
              <a:t>から</a:t>
            </a:r>
            <a:r>
              <a:rPr kumimoji="1" lang="en-US" altLang="ja-JP" dirty="0" smtClean="0"/>
              <a:t>300㎜</a:t>
            </a:r>
            <a:r>
              <a:rPr kumimoji="1" lang="ja-JP" altLang="en-US" dirty="0" smtClean="0"/>
              <a:t>で、昭和水源付近の</a:t>
            </a:r>
            <a:endParaRPr kumimoji="1" lang="en-US" altLang="ja-JP" dirty="0" smtClean="0"/>
          </a:p>
          <a:p>
            <a:r>
              <a:rPr kumimoji="1" lang="ja-JP" altLang="en-US" dirty="0" smtClean="0"/>
              <a:t>取水井戸から原水を運ぶ「導水管」といわれる基幹管路の一つです。</a:t>
            </a:r>
            <a:endParaRPr kumimoji="1" lang="en-US" altLang="ja-JP" dirty="0" smtClean="0"/>
          </a:p>
          <a:p>
            <a:endParaRPr kumimoji="1" lang="en-US" altLang="ja-JP" dirty="0" smtClean="0"/>
          </a:p>
          <a:p>
            <a:r>
              <a:rPr kumimoji="1" lang="ja-JP" altLang="en-US" dirty="0" smtClean="0"/>
              <a:t>耐震管は、左の写真にありますように、管の継手部、管口を加工し、</a:t>
            </a:r>
            <a:endParaRPr kumimoji="1" lang="en-US" altLang="ja-JP" dirty="0" smtClean="0"/>
          </a:p>
          <a:p>
            <a:r>
              <a:rPr kumimoji="1" lang="ja-JP" altLang="en-US" dirty="0" smtClean="0"/>
              <a:t>真ん中の写真の様に、特殊な器具で接続する必要があり</a:t>
            </a:r>
            <a:endParaRPr kumimoji="1" lang="en-US" altLang="ja-JP" dirty="0" smtClean="0"/>
          </a:p>
          <a:p>
            <a:r>
              <a:rPr kumimoji="1" lang="ja-JP" altLang="en-US" dirty="0" smtClean="0"/>
              <a:t>非常に手間のかかる作業が伴います。</a:t>
            </a:r>
            <a:endParaRPr kumimoji="1" lang="en-US" altLang="ja-JP" dirty="0" smtClean="0"/>
          </a:p>
          <a:p>
            <a:r>
              <a:rPr kumimoji="1" lang="ja-JP" altLang="en-US" dirty="0" smtClean="0"/>
              <a:t>毎日、少しずつ設置しながら進んでいきます。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0780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2143" y="990756"/>
            <a:ext cx="2737827" cy="2053615"/>
          </a:xfrm>
        </p:spPr>
      </p:sp>
      <p:sp>
        <p:nvSpPr>
          <p:cNvPr id="3" name="ノート プレースホルダー 2"/>
          <p:cNvSpPr>
            <a:spLocks noGrp="1"/>
          </p:cNvSpPr>
          <p:nvPr>
            <p:ph type="body" idx="1"/>
          </p:nvPr>
        </p:nvSpPr>
        <p:spPr>
          <a:xfrm>
            <a:off x="674211" y="3301939"/>
            <a:ext cx="5393690" cy="5817810"/>
          </a:xfrm>
        </p:spPr>
        <p:txBody>
          <a:bodyPr/>
          <a:lstStyle/>
          <a:p>
            <a:r>
              <a:rPr kumimoji="1" lang="ja-JP" altLang="en-US" dirty="0" smtClean="0"/>
              <a:t>こちらの上の三枚の写真もダクタイル鋳鉄管を設置、</a:t>
            </a:r>
            <a:endParaRPr kumimoji="1" lang="en-US" altLang="ja-JP" dirty="0" smtClean="0"/>
          </a:p>
          <a:p>
            <a:r>
              <a:rPr kumimoji="1" lang="ja-JP" altLang="en-US" dirty="0" smtClean="0"/>
              <a:t>布設している様子です。</a:t>
            </a:r>
            <a:endParaRPr kumimoji="1" lang="en-US" altLang="ja-JP" dirty="0" smtClean="0"/>
          </a:p>
          <a:p>
            <a:r>
              <a:rPr kumimoji="1" lang="ja-JP" altLang="en-US" dirty="0" smtClean="0"/>
              <a:t>左の写真が分岐部分の施工、真ん中がバルブの設置、</a:t>
            </a:r>
            <a:endParaRPr kumimoji="1" lang="en-US" altLang="ja-JP" dirty="0" smtClean="0"/>
          </a:p>
          <a:p>
            <a:r>
              <a:rPr kumimoji="1" lang="ja-JP" altLang="en-US" dirty="0" smtClean="0"/>
              <a:t>右が管の接続状況の写真です。</a:t>
            </a:r>
            <a:endParaRPr kumimoji="1" lang="en-US" altLang="ja-JP" dirty="0" smtClean="0"/>
          </a:p>
          <a:p>
            <a:endParaRPr kumimoji="1" lang="en-US" altLang="ja-JP" dirty="0" smtClean="0"/>
          </a:p>
          <a:p>
            <a:r>
              <a:rPr kumimoji="1" lang="ja-JP" altLang="en-US" dirty="0" smtClean="0"/>
              <a:t>そして、下の写真を見ていただきたいのですが、写っているのは職員です。</a:t>
            </a:r>
            <a:endParaRPr kumimoji="1" lang="en-US" altLang="ja-JP" dirty="0" smtClean="0"/>
          </a:p>
          <a:p>
            <a:r>
              <a:rPr kumimoji="1" lang="ja-JP" altLang="en-US" dirty="0" smtClean="0"/>
              <a:t>まず、左側の写真ですが、</a:t>
            </a:r>
            <a:endParaRPr kumimoji="1" lang="en-US" altLang="ja-JP" dirty="0" smtClean="0"/>
          </a:p>
          <a:p>
            <a:r>
              <a:rPr kumimoji="1" lang="ja-JP" altLang="en-US" dirty="0" smtClean="0"/>
              <a:t>消火栓から水道管の中の水を排水している写真です。</a:t>
            </a:r>
            <a:endParaRPr kumimoji="1" lang="en-US" altLang="ja-JP" dirty="0" smtClean="0"/>
          </a:p>
          <a:p>
            <a:endParaRPr kumimoji="1" lang="en-US" altLang="ja-JP" dirty="0" smtClean="0"/>
          </a:p>
          <a:p>
            <a:r>
              <a:rPr kumimoji="1" lang="ja-JP" altLang="en-US" dirty="0" smtClean="0"/>
              <a:t>水道工事では、先ほど見ていただいた仮設管に切り替えたり</a:t>
            </a:r>
            <a:endParaRPr kumimoji="1" lang="en-US" altLang="ja-JP" dirty="0" smtClean="0"/>
          </a:p>
          <a:p>
            <a:r>
              <a:rPr kumimoji="1" lang="ja-JP" altLang="en-US" dirty="0" smtClean="0"/>
              <a:t>新しい管に切り替えたりする際に、付近のバルブを閉めて</a:t>
            </a:r>
            <a:endParaRPr kumimoji="1" lang="en-US" altLang="ja-JP" dirty="0" smtClean="0"/>
          </a:p>
          <a:p>
            <a:r>
              <a:rPr kumimoji="1" lang="ja-JP" altLang="en-US" dirty="0" smtClean="0"/>
              <a:t>水を止水する必要があります。</a:t>
            </a:r>
            <a:endParaRPr kumimoji="1" lang="en-US" altLang="ja-JP" dirty="0" smtClean="0"/>
          </a:p>
          <a:p>
            <a:r>
              <a:rPr kumimoji="1" lang="ja-JP" altLang="en-US" dirty="0" smtClean="0"/>
              <a:t>この時、沿線のお宅は断水になります。</a:t>
            </a:r>
            <a:endParaRPr kumimoji="1" lang="en-US" altLang="ja-JP" dirty="0" smtClean="0"/>
          </a:p>
          <a:p>
            <a:r>
              <a:rPr kumimoji="1" lang="ja-JP" altLang="en-US" dirty="0" smtClean="0"/>
              <a:t>断水宣伝ビラが入っていたことがある方もいらっしゃるかと思います。</a:t>
            </a:r>
            <a:endParaRPr kumimoji="1" lang="en-US" altLang="ja-JP" dirty="0" smtClean="0"/>
          </a:p>
          <a:p>
            <a:r>
              <a:rPr kumimoji="1" lang="ja-JP" altLang="en-US" dirty="0" smtClean="0"/>
              <a:t>この断水を解除する際、水を再び送り出す時、</a:t>
            </a:r>
            <a:endParaRPr kumimoji="1" lang="en-US" altLang="ja-JP" dirty="0" smtClean="0"/>
          </a:p>
          <a:p>
            <a:r>
              <a:rPr kumimoji="1" lang="ja-JP" altLang="en-US" dirty="0" smtClean="0"/>
              <a:t>管の中の水は、サビなどによって赤茶色に濁ります。</a:t>
            </a:r>
            <a:endParaRPr kumimoji="1" lang="en-US" altLang="ja-JP" dirty="0" smtClean="0"/>
          </a:p>
          <a:p>
            <a:endParaRPr kumimoji="1" lang="en-US" altLang="ja-JP" dirty="0" smtClean="0"/>
          </a:p>
          <a:p>
            <a:r>
              <a:rPr kumimoji="1" lang="ja-JP" altLang="en-US" dirty="0" smtClean="0"/>
              <a:t>そこで、断水を解除する時には、</a:t>
            </a:r>
            <a:endParaRPr kumimoji="1" lang="en-US" altLang="ja-JP" dirty="0" smtClean="0"/>
          </a:p>
          <a:p>
            <a:r>
              <a:rPr kumimoji="1" lang="ja-JP" altLang="en-US" dirty="0" smtClean="0"/>
              <a:t>職員が排水作業を行って、水を正常な状態に戻してから</a:t>
            </a:r>
            <a:endParaRPr kumimoji="1" lang="en-US" altLang="ja-JP" dirty="0" smtClean="0"/>
          </a:p>
          <a:p>
            <a:r>
              <a:rPr kumimoji="1" lang="ja-JP" altLang="en-US" dirty="0" smtClean="0"/>
              <a:t>給水を再開する必要があるわけです。</a:t>
            </a:r>
            <a:endParaRPr kumimoji="1" lang="en-US" altLang="ja-JP" dirty="0" smtClean="0"/>
          </a:p>
          <a:p>
            <a:endParaRPr kumimoji="1" lang="en-US" altLang="ja-JP" dirty="0" smtClean="0"/>
          </a:p>
          <a:p>
            <a:r>
              <a:rPr kumimoji="1" lang="ja-JP" altLang="en-US" dirty="0" smtClean="0"/>
              <a:t>水道法では、一定の資格を有する者を「布設工事の監督」として</a:t>
            </a:r>
            <a:endParaRPr kumimoji="1" lang="en-US" altLang="ja-JP" dirty="0" smtClean="0"/>
          </a:p>
          <a:p>
            <a:r>
              <a:rPr kumimoji="1" lang="ja-JP" altLang="en-US" dirty="0" smtClean="0"/>
              <a:t>現場に配置することが義務づけられていますが、</a:t>
            </a:r>
            <a:endParaRPr kumimoji="1" lang="en-US" altLang="ja-JP" dirty="0" smtClean="0"/>
          </a:p>
          <a:p>
            <a:r>
              <a:rPr kumimoji="1" lang="ja-JP" altLang="en-US" dirty="0" smtClean="0"/>
              <a:t>こうした現場における水質の管理は、</a:t>
            </a:r>
            <a:endParaRPr kumimoji="1" lang="en-US" altLang="ja-JP" dirty="0" smtClean="0"/>
          </a:p>
          <a:p>
            <a:r>
              <a:rPr kumimoji="1" lang="ja-JP" altLang="en-US" dirty="0" smtClean="0"/>
              <a:t>資格を持った職員の重要な仕事となります。</a:t>
            </a:r>
            <a:endParaRPr kumimoji="1" lang="en-US" altLang="ja-JP" dirty="0" smtClean="0"/>
          </a:p>
          <a:p>
            <a:endParaRPr kumimoji="1" lang="en-US" altLang="ja-JP" dirty="0" smtClean="0"/>
          </a:p>
          <a:p>
            <a:r>
              <a:rPr kumimoji="1" lang="ja-JP" altLang="en-US" dirty="0" smtClean="0"/>
              <a:t>右側の写真ですが、新しい管を使いだす前には、</a:t>
            </a:r>
            <a:endParaRPr kumimoji="1" lang="en-US" altLang="ja-JP" dirty="0" smtClean="0"/>
          </a:p>
          <a:p>
            <a:r>
              <a:rPr kumimoji="1" lang="ja-JP" altLang="en-US" dirty="0" smtClean="0"/>
              <a:t>水道管が</a:t>
            </a:r>
            <a:r>
              <a:rPr lang="ja-JP" altLang="en-US" dirty="0"/>
              <a:t>基準</a:t>
            </a:r>
            <a:r>
              <a:rPr kumimoji="1" lang="ja-JP" altLang="en-US" dirty="0" smtClean="0"/>
              <a:t>通りに間違いなく設置されたかどうか、</a:t>
            </a:r>
            <a:endParaRPr kumimoji="1" lang="en-US" altLang="ja-JP" dirty="0" smtClean="0"/>
          </a:p>
          <a:p>
            <a:r>
              <a:rPr kumimoji="1" lang="ja-JP" altLang="en-US" dirty="0" smtClean="0"/>
              <a:t>必ず水圧試験を行い、一定の圧力に対して漏水がないことを確認します。</a:t>
            </a:r>
            <a:endParaRPr kumimoji="1" lang="en-US" altLang="ja-JP" dirty="0" smtClean="0"/>
          </a:p>
          <a:p>
            <a:r>
              <a:rPr kumimoji="1" lang="ja-JP" altLang="en-US" dirty="0" smtClean="0"/>
              <a:t>これも職員の重要な仕事になります。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5994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1164736"/>
            <a:ext cx="4444269" cy="3333600"/>
          </a:xfrm>
        </p:spPr>
      </p:sp>
      <p:sp>
        <p:nvSpPr>
          <p:cNvPr id="3" name="ノート プレースホルダー 2"/>
          <p:cNvSpPr>
            <a:spLocks noGrp="1"/>
          </p:cNvSpPr>
          <p:nvPr>
            <p:ph type="body" idx="1"/>
          </p:nvPr>
        </p:nvSpPr>
        <p:spPr>
          <a:xfrm>
            <a:off x="674211" y="4747846"/>
            <a:ext cx="5393690" cy="3925905"/>
          </a:xfrm>
        </p:spPr>
        <p:txBody>
          <a:bodyPr/>
          <a:lstStyle/>
          <a:p>
            <a:r>
              <a:rPr kumimoji="1" lang="ja-JP" altLang="en-US" dirty="0" smtClean="0"/>
              <a:t>手順６になります。</a:t>
            </a:r>
            <a:endParaRPr kumimoji="1" lang="en-US" altLang="ja-JP" dirty="0" smtClean="0"/>
          </a:p>
          <a:p>
            <a:r>
              <a:rPr kumimoji="1" lang="ja-JP" altLang="en-US" dirty="0" smtClean="0"/>
              <a:t>新しい水道管の水圧試験が完了しますと</a:t>
            </a:r>
            <a:endParaRPr kumimoji="1" lang="en-US" altLang="ja-JP" dirty="0" smtClean="0"/>
          </a:p>
          <a:p>
            <a:r>
              <a:rPr kumimoji="1" lang="ja-JP" altLang="en-US" dirty="0" smtClean="0"/>
              <a:t>各家の給水管を仮設管から新しい水道管（耐震管）に</a:t>
            </a:r>
            <a:endParaRPr kumimoji="1" lang="en-US" altLang="ja-JP" dirty="0" smtClean="0"/>
          </a:p>
          <a:p>
            <a:r>
              <a:rPr kumimoji="1" lang="ja-JP" altLang="en-US" dirty="0" smtClean="0"/>
              <a:t>つなぎなおします。</a:t>
            </a:r>
            <a:endParaRPr kumimoji="1" lang="en-US" altLang="ja-JP" dirty="0" smtClean="0"/>
          </a:p>
          <a:p>
            <a:endParaRPr kumimoji="1" lang="en-US" altLang="ja-JP" dirty="0" smtClean="0"/>
          </a:p>
          <a:p>
            <a:r>
              <a:rPr kumimoji="1" lang="ja-JP" altLang="en-US" dirty="0" smtClean="0"/>
              <a:t>ここで写真にありますように</a:t>
            </a:r>
            <a:endParaRPr kumimoji="1" lang="en-US" altLang="ja-JP" dirty="0" smtClean="0"/>
          </a:p>
          <a:p>
            <a:r>
              <a:rPr kumimoji="1" lang="ja-JP" altLang="en-US" dirty="0" smtClean="0"/>
              <a:t>再度、宅地側を掘り起こして、切替を行い</a:t>
            </a:r>
            <a:endParaRPr kumimoji="1" lang="en-US" altLang="ja-JP" dirty="0" smtClean="0"/>
          </a:p>
          <a:p>
            <a:r>
              <a:rPr kumimoji="1" lang="ja-JP" altLang="en-US" dirty="0" smtClean="0"/>
              <a:t>最後は右の写真の様に、元通りに原形復旧します。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8292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008063"/>
            <a:ext cx="4443413" cy="3333750"/>
          </a:xfrm>
        </p:spPr>
      </p:sp>
      <p:sp>
        <p:nvSpPr>
          <p:cNvPr id="3" name="ノート プレースホルダー 2"/>
          <p:cNvSpPr>
            <a:spLocks noGrp="1"/>
          </p:cNvSpPr>
          <p:nvPr>
            <p:ph type="body" idx="1"/>
          </p:nvPr>
        </p:nvSpPr>
        <p:spPr>
          <a:xfrm>
            <a:off x="674212" y="4554415"/>
            <a:ext cx="5393690" cy="4084167"/>
          </a:xfrm>
        </p:spPr>
        <p:txBody>
          <a:bodyPr/>
          <a:lstStyle/>
          <a:p>
            <a:r>
              <a:rPr kumimoji="1" lang="ja-JP" altLang="en-US" dirty="0" smtClean="0"/>
              <a:t>手順７として</a:t>
            </a:r>
            <a:endParaRPr kumimoji="1" lang="en-US" altLang="ja-JP" dirty="0" smtClean="0"/>
          </a:p>
          <a:p>
            <a:r>
              <a:rPr kumimoji="1" lang="ja-JP" altLang="en-US" dirty="0" smtClean="0"/>
              <a:t>新しい水道管への給水切替が完了しましたら、</a:t>
            </a:r>
            <a:endParaRPr kumimoji="1" lang="en-US" altLang="ja-JP" dirty="0" smtClean="0"/>
          </a:p>
          <a:p>
            <a:r>
              <a:rPr kumimoji="1" lang="ja-JP" altLang="en-US" dirty="0" smtClean="0"/>
              <a:t>役目を終えた仮設管の撤去を行います。</a:t>
            </a:r>
            <a:endParaRPr kumimoji="1" lang="en-US" altLang="ja-JP" dirty="0" smtClean="0"/>
          </a:p>
          <a:p>
            <a:endParaRPr kumimoji="1" lang="en-US" altLang="ja-JP" dirty="0" smtClean="0"/>
          </a:p>
          <a:p>
            <a:r>
              <a:rPr kumimoji="1" lang="ja-JP" altLang="en-US" dirty="0" smtClean="0"/>
              <a:t>撤去のため、再度道路を掘り起こす必要があります。</a:t>
            </a:r>
            <a:endParaRPr kumimoji="1" lang="en-US" altLang="ja-JP" dirty="0" smtClean="0"/>
          </a:p>
          <a:p>
            <a:endParaRPr kumimoji="1" lang="en-US" altLang="ja-JP" dirty="0" smtClean="0"/>
          </a:p>
          <a:p>
            <a:r>
              <a:rPr kumimoji="1" lang="ja-JP" altLang="en-US" dirty="0" smtClean="0"/>
              <a:t>右側の写真ですが、</a:t>
            </a:r>
            <a:endParaRPr kumimoji="1" lang="en-US" altLang="ja-JP" dirty="0" smtClean="0"/>
          </a:p>
          <a:p>
            <a:r>
              <a:rPr kumimoji="1" lang="ja-JP" altLang="en-US" dirty="0" smtClean="0"/>
              <a:t>仮設工事で使用した材料のうち、再使用可能なものについては</a:t>
            </a:r>
            <a:endParaRPr kumimoji="1" lang="en-US" altLang="ja-JP" dirty="0" smtClean="0"/>
          </a:p>
          <a:p>
            <a:r>
              <a:rPr kumimoji="1" lang="ja-JP" altLang="en-US" dirty="0" smtClean="0"/>
              <a:t>丁寧に撤去して、</a:t>
            </a:r>
            <a:endParaRPr kumimoji="1" lang="en-US" altLang="ja-JP" dirty="0" smtClean="0"/>
          </a:p>
          <a:p>
            <a:r>
              <a:rPr kumimoji="1" lang="ja-JP" altLang="en-US" dirty="0" smtClean="0"/>
              <a:t>きれいに洗って、次の工事に再び再使用します。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679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1" y="1008203"/>
            <a:ext cx="4444271" cy="3333600"/>
          </a:xfrm>
        </p:spPr>
      </p:sp>
      <p:sp>
        <p:nvSpPr>
          <p:cNvPr id="3" name="ノート プレースホルダー 2"/>
          <p:cNvSpPr>
            <a:spLocks noGrp="1"/>
          </p:cNvSpPr>
          <p:nvPr>
            <p:ph type="body" idx="1"/>
          </p:nvPr>
        </p:nvSpPr>
        <p:spPr>
          <a:xfrm>
            <a:off x="674212" y="4642338"/>
            <a:ext cx="5393690" cy="3996244"/>
          </a:xfrm>
        </p:spPr>
        <p:txBody>
          <a:bodyPr/>
          <a:lstStyle/>
          <a:p>
            <a:r>
              <a:rPr kumimoji="1" lang="ja-JP" altLang="en-US" dirty="0" smtClean="0"/>
              <a:t>手順８、最後の工程になります。</a:t>
            </a:r>
            <a:endParaRPr kumimoji="1" lang="en-US" altLang="ja-JP" dirty="0" smtClean="0"/>
          </a:p>
          <a:p>
            <a:r>
              <a:rPr kumimoji="1" lang="ja-JP" altLang="en-US" dirty="0" smtClean="0"/>
              <a:t>見ていただいたように、新しい水道管を設置するまでには</a:t>
            </a:r>
            <a:endParaRPr kumimoji="1" lang="en-US" altLang="ja-JP" dirty="0" smtClean="0"/>
          </a:p>
          <a:p>
            <a:r>
              <a:rPr kumimoji="1" lang="ja-JP" altLang="en-US" dirty="0" smtClean="0"/>
              <a:t>何度も道路を掘り返します。</a:t>
            </a:r>
            <a:endParaRPr kumimoji="1" lang="en-US" altLang="ja-JP" dirty="0" smtClean="0"/>
          </a:p>
          <a:p>
            <a:endParaRPr kumimoji="1" lang="en-US" altLang="ja-JP" dirty="0" smtClean="0"/>
          </a:p>
          <a:p>
            <a:r>
              <a:rPr kumimoji="1" lang="ja-JP" altLang="en-US" dirty="0" smtClean="0"/>
              <a:t>最後に舗装をきれいにして、工事完成となります。</a:t>
            </a:r>
            <a:endParaRPr kumimoji="1" lang="en-US" altLang="ja-JP" dirty="0" smtClean="0"/>
          </a:p>
          <a:p>
            <a:endParaRPr kumimoji="1" lang="en-US" altLang="ja-JP" dirty="0" smtClean="0"/>
          </a:p>
          <a:p>
            <a:r>
              <a:rPr kumimoji="1" lang="ja-JP" altLang="en-US" dirty="0" smtClean="0"/>
              <a:t>以上が水道管路工事の概要になります。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18703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812800"/>
            <a:ext cx="4443413" cy="3333750"/>
          </a:xfrm>
        </p:spPr>
      </p:sp>
      <p:sp>
        <p:nvSpPr>
          <p:cNvPr id="3" name="ノート プレースホルダー 2"/>
          <p:cNvSpPr>
            <a:spLocks noGrp="1"/>
          </p:cNvSpPr>
          <p:nvPr>
            <p:ph type="body" idx="1"/>
          </p:nvPr>
        </p:nvSpPr>
        <p:spPr>
          <a:xfrm>
            <a:off x="674212" y="4273062"/>
            <a:ext cx="5393690" cy="4705568"/>
          </a:xfrm>
        </p:spPr>
        <p:txBody>
          <a:bodyPr/>
          <a:lstStyle/>
          <a:p>
            <a:r>
              <a:rPr kumimoji="1" lang="ja-JP" altLang="en-US" dirty="0" smtClean="0"/>
              <a:t>次に</a:t>
            </a:r>
            <a:r>
              <a:rPr kumimoji="1" lang="en-US" altLang="ja-JP" dirty="0" smtClean="0"/>
              <a:t>3</a:t>
            </a:r>
            <a:r>
              <a:rPr kumimoji="1" lang="ja-JP" altLang="en-US" dirty="0" smtClean="0"/>
              <a:t>点目としまして、これからの施設更新に対する</a:t>
            </a:r>
            <a:endParaRPr kumimoji="1" lang="en-US" altLang="ja-JP" dirty="0" smtClean="0"/>
          </a:p>
          <a:p>
            <a:r>
              <a:rPr kumimoji="1" lang="ja-JP" altLang="en-US" dirty="0" smtClean="0"/>
              <a:t>基本的な考えかたについてご説明いたします。</a:t>
            </a:r>
            <a:endParaRPr kumimoji="1" lang="en-US" altLang="ja-JP" dirty="0" smtClean="0"/>
          </a:p>
          <a:p>
            <a:endParaRPr kumimoji="1" lang="en-US" altLang="ja-JP" dirty="0" smtClean="0"/>
          </a:p>
          <a:p>
            <a:r>
              <a:rPr kumimoji="1" lang="ja-JP" altLang="en-US" dirty="0" smtClean="0"/>
              <a:t>まず、こちらのグラフを見ていただきたいのですが、</a:t>
            </a:r>
            <a:endParaRPr kumimoji="1" lang="en-US" altLang="ja-JP" dirty="0" smtClean="0"/>
          </a:p>
          <a:p>
            <a:r>
              <a:rPr kumimoji="1" lang="ja-JP" altLang="en-US" dirty="0" smtClean="0"/>
              <a:t>このグラフは、</a:t>
            </a:r>
            <a:r>
              <a:rPr kumimoji="1" lang="en-US" altLang="ja-JP" dirty="0" smtClean="0"/>
              <a:t>2020</a:t>
            </a:r>
            <a:r>
              <a:rPr kumimoji="1" lang="ja-JP" altLang="en-US" dirty="0" smtClean="0"/>
              <a:t>年度（令和</a:t>
            </a:r>
            <a:r>
              <a:rPr kumimoji="1" lang="en-US" altLang="ja-JP" dirty="0" smtClean="0"/>
              <a:t>2</a:t>
            </a:r>
            <a:r>
              <a:rPr kumimoji="1" lang="ja-JP" altLang="en-US" dirty="0" smtClean="0"/>
              <a:t>年度）までの実績を基に、</a:t>
            </a:r>
            <a:endParaRPr kumimoji="1" lang="en-US" altLang="ja-JP" dirty="0" smtClean="0"/>
          </a:p>
          <a:p>
            <a:r>
              <a:rPr kumimoji="1" lang="ja-JP" altLang="en-US" dirty="0" smtClean="0"/>
              <a:t>向こう</a:t>
            </a:r>
            <a:r>
              <a:rPr kumimoji="1" lang="en-US" altLang="ja-JP" dirty="0" smtClean="0"/>
              <a:t>20</a:t>
            </a:r>
            <a:r>
              <a:rPr kumimoji="1" lang="ja-JP" altLang="en-US" dirty="0" smtClean="0"/>
              <a:t>年の給水量を予測したものです。</a:t>
            </a:r>
            <a:endParaRPr kumimoji="1" lang="en-US" altLang="ja-JP" dirty="0" smtClean="0"/>
          </a:p>
          <a:p>
            <a:r>
              <a:rPr kumimoji="1" lang="ja-JP" altLang="en-US" dirty="0" smtClean="0"/>
              <a:t>給水量というのは、浄水場から送り出した水の量です。</a:t>
            </a:r>
            <a:endParaRPr kumimoji="1" lang="en-US" altLang="ja-JP" dirty="0" smtClean="0"/>
          </a:p>
          <a:p>
            <a:r>
              <a:rPr kumimoji="1" lang="ja-JP" altLang="en-US" dirty="0" smtClean="0"/>
              <a:t>単位は</a:t>
            </a:r>
            <a:r>
              <a:rPr kumimoji="1" lang="en-US" altLang="ja-JP" dirty="0" smtClean="0"/>
              <a:t>1</a:t>
            </a:r>
            <a:r>
              <a:rPr kumimoji="1" lang="ja-JP" altLang="en-US" dirty="0" smtClean="0"/>
              <a:t>日当りの平均水量、「立方メートル」です。</a:t>
            </a:r>
            <a:endParaRPr kumimoji="1" lang="en-US" altLang="ja-JP" dirty="0" smtClean="0"/>
          </a:p>
          <a:p>
            <a:endParaRPr kumimoji="1" lang="en-US" altLang="ja-JP" dirty="0" smtClean="0"/>
          </a:p>
          <a:p>
            <a:r>
              <a:rPr kumimoji="1" lang="ja-JP" altLang="en-US" dirty="0" smtClean="0"/>
              <a:t>甲府市の場合、給水量がピークとなったのが</a:t>
            </a:r>
            <a:r>
              <a:rPr kumimoji="1" lang="en-US" altLang="ja-JP" dirty="0" smtClean="0"/>
              <a:t>1991</a:t>
            </a:r>
            <a:r>
              <a:rPr kumimoji="1" lang="ja-JP" altLang="en-US" dirty="0" smtClean="0"/>
              <a:t>年度（平成</a:t>
            </a:r>
            <a:r>
              <a:rPr kumimoji="1" lang="en-US" altLang="ja-JP" dirty="0" smtClean="0"/>
              <a:t>3</a:t>
            </a:r>
            <a:r>
              <a:rPr kumimoji="1" lang="ja-JP" altLang="en-US" dirty="0" smtClean="0"/>
              <a:t>年度）です。</a:t>
            </a:r>
            <a:endParaRPr kumimoji="1" lang="en-US" altLang="ja-JP" dirty="0" smtClean="0"/>
          </a:p>
          <a:p>
            <a:r>
              <a:rPr kumimoji="1" lang="en-US" altLang="ja-JP" dirty="0" smtClean="0"/>
              <a:t>1</a:t>
            </a:r>
            <a:r>
              <a:rPr kumimoji="1" lang="ja-JP" altLang="en-US" dirty="0" smtClean="0"/>
              <a:t>日当り</a:t>
            </a:r>
            <a:r>
              <a:rPr kumimoji="1" lang="en-US" altLang="ja-JP" dirty="0" smtClean="0"/>
              <a:t>110,000</a:t>
            </a:r>
            <a:r>
              <a:rPr kumimoji="1" lang="ja-JP" altLang="en-US" dirty="0" smtClean="0"/>
              <a:t>㎥を超えていました。そこから減少に転じ</a:t>
            </a:r>
            <a:endParaRPr kumimoji="1" lang="en-US" altLang="ja-JP" dirty="0" smtClean="0"/>
          </a:p>
          <a:p>
            <a:r>
              <a:rPr kumimoji="1" lang="en-US" altLang="ja-JP" dirty="0" smtClean="0"/>
              <a:t>2021</a:t>
            </a:r>
            <a:r>
              <a:rPr kumimoji="1" lang="ja-JP" altLang="en-US" dirty="0" smtClean="0"/>
              <a:t>年度の段階で、ピーク時の８割ほどに減少しています。</a:t>
            </a:r>
            <a:endParaRPr kumimoji="1" lang="en-US" altLang="ja-JP" dirty="0" smtClean="0"/>
          </a:p>
          <a:p>
            <a:r>
              <a:rPr kumimoji="1" lang="ja-JP" altLang="en-US" dirty="0" smtClean="0"/>
              <a:t>さらに</a:t>
            </a:r>
            <a:r>
              <a:rPr kumimoji="1" lang="en-US" altLang="ja-JP" dirty="0" smtClean="0"/>
              <a:t>20</a:t>
            </a:r>
            <a:r>
              <a:rPr kumimoji="1" lang="ja-JP" altLang="en-US" dirty="0" smtClean="0"/>
              <a:t>年先の予測では、ピーク時の７割まで減少する見込みです。</a:t>
            </a:r>
            <a:endParaRPr kumimoji="1" lang="en-US" altLang="ja-JP" dirty="0" smtClean="0"/>
          </a:p>
          <a:p>
            <a:r>
              <a:rPr kumimoji="1" lang="ja-JP" altLang="en-US" dirty="0" smtClean="0"/>
              <a:t>これは甲府市に限らず、日本の水道全体でみても、</a:t>
            </a:r>
            <a:endParaRPr kumimoji="1" lang="en-US" altLang="ja-JP" dirty="0" smtClean="0"/>
          </a:p>
          <a:p>
            <a:r>
              <a:rPr kumimoji="1" lang="ja-JP" altLang="en-US" dirty="0" smtClean="0"/>
              <a:t>概ね同様な予測となっています。</a:t>
            </a:r>
            <a:endParaRPr kumimoji="1" lang="en-US" altLang="ja-JP" dirty="0" smtClean="0"/>
          </a:p>
          <a:p>
            <a:endParaRPr kumimoji="1" lang="en-US" altLang="ja-JP" dirty="0" smtClean="0"/>
          </a:p>
          <a:p>
            <a:r>
              <a:rPr kumimoji="1" lang="en-US" altLang="ja-JP" dirty="0" smtClean="0"/>
              <a:t>Enter</a:t>
            </a:r>
          </a:p>
          <a:p>
            <a:r>
              <a:rPr kumimoji="1" lang="ja-JP" altLang="en-US" dirty="0" smtClean="0"/>
              <a:t>一方、</a:t>
            </a:r>
            <a:endParaRPr kumimoji="1" lang="en-US" altLang="ja-JP" dirty="0" smtClean="0"/>
          </a:p>
          <a:p>
            <a:r>
              <a:rPr kumimoji="1" lang="ja-JP" altLang="en-US" dirty="0" smtClean="0"/>
              <a:t>現在の主要施設は概ね</a:t>
            </a:r>
            <a:r>
              <a:rPr kumimoji="1" lang="en-US" altLang="ja-JP" dirty="0" smtClean="0"/>
              <a:t>1980</a:t>
            </a:r>
            <a:r>
              <a:rPr kumimoji="1" lang="ja-JP" altLang="en-US" dirty="0" smtClean="0"/>
              <a:t>年代までに整備されたものですが、</a:t>
            </a:r>
            <a:endParaRPr kumimoji="1" lang="en-US" altLang="ja-JP" dirty="0" smtClean="0"/>
          </a:p>
          <a:p>
            <a:r>
              <a:rPr kumimoji="1" lang="ja-JP" altLang="en-US" dirty="0" smtClean="0"/>
              <a:t>当時の計画としては、このピーク時の水量をさらに上回る</a:t>
            </a:r>
            <a:endParaRPr kumimoji="1" lang="en-US" altLang="ja-JP" dirty="0" smtClean="0"/>
          </a:p>
          <a:p>
            <a:r>
              <a:rPr kumimoji="1" lang="ja-JP" altLang="en-US" dirty="0" smtClean="0"/>
              <a:t>供給能力を持ち合わせた施設を整備しています。</a:t>
            </a:r>
            <a:endParaRPr kumimoji="1" lang="en-US" altLang="ja-JP" dirty="0" smtClean="0"/>
          </a:p>
          <a:p>
            <a:r>
              <a:rPr kumimoji="1" lang="ja-JP" altLang="en-US" dirty="0" smtClean="0"/>
              <a:t>したがって当然ながら、現在、施設の能力が水需要を上回っています。</a:t>
            </a:r>
            <a:endParaRPr kumimoji="1" lang="en-US" altLang="ja-JP" dirty="0" smtClean="0"/>
          </a:p>
          <a:p>
            <a:endParaRPr kumimoji="1" lang="en-US" altLang="ja-JP" dirty="0" smtClean="0"/>
          </a:p>
          <a:p>
            <a:r>
              <a:rPr kumimoji="1" lang="en-US" altLang="ja-JP" dirty="0" smtClean="0"/>
              <a:t>Enter</a:t>
            </a:r>
          </a:p>
          <a:p>
            <a:r>
              <a:rPr kumimoji="1" lang="ja-JP" altLang="en-US" dirty="0" smtClean="0"/>
              <a:t>そこで、こうした状況に対して、今後の施設更新を進めるにあたっては</a:t>
            </a:r>
            <a:endParaRPr kumimoji="1" lang="en-US" altLang="ja-JP" dirty="0" smtClean="0"/>
          </a:p>
          <a:p>
            <a:r>
              <a:rPr kumimoji="1" lang="ja-JP" altLang="en-US" dirty="0" smtClean="0"/>
              <a:t>可能な限り効率的な水運用（水の配り方）を行いながら</a:t>
            </a:r>
            <a:endParaRPr kumimoji="1" lang="en-US" altLang="ja-JP" dirty="0" smtClean="0"/>
          </a:p>
          <a:p>
            <a:r>
              <a:rPr kumimoji="1" lang="ja-JP" altLang="en-US" dirty="0" smtClean="0"/>
              <a:t>施設は最適なサイズにダウンサイジングいくことが重要になります。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1275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261938"/>
            <a:ext cx="817562" cy="612775"/>
          </a:xfrm>
        </p:spPr>
      </p:sp>
      <p:sp>
        <p:nvSpPr>
          <p:cNvPr id="3" name="ノート プレースホルダー 2"/>
          <p:cNvSpPr>
            <a:spLocks noGrp="1"/>
          </p:cNvSpPr>
          <p:nvPr>
            <p:ph type="body" idx="1"/>
          </p:nvPr>
        </p:nvSpPr>
        <p:spPr>
          <a:xfrm>
            <a:off x="698591" y="874514"/>
            <a:ext cx="5393690" cy="8832194"/>
          </a:xfrm>
        </p:spPr>
        <p:txBody>
          <a:bodyPr/>
          <a:lstStyle/>
          <a:p>
            <a:r>
              <a:rPr kumimoji="1" lang="ja-JP" altLang="en-US" dirty="0" smtClean="0"/>
              <a:t>具体的な内容に入る前に水道施設の概要について説明します。</a:t>
            </a:r>
            <a:endParaRPr kumimoji="1" lang="en-US" altLang="ja-JP" dirty="0" smtClean="0"/>
          </a:p>
          <a:p>
            <a:r>
              <a:rPr kumimoji="1" lang="ja-JP" altLang="en-US" dirty="0" smtClean="0"/>
              <a:t>甲府市には平瀬浄水場と昭和浄水場の２つの浄水場があります。</a:t>
            </a:r>
            <a:endParaRPr kumimoji="1" lang="en-US" altLang="ja-JP" dirty="0" smtClean="0"/>
          </a:p>
          <a:p>
            <a:r>
              <a:rPr kumimoji="1" lang="ja-JP" altLang="en-US" dirty="0" smtClean="0"/>
              <a:t>平瀬浄水場は荒川の表流水を、昭和浄水場は昭和町内の</a:t>
            </a:r>
            <a:endParaRPr kumimoji="1" lang="en-US" altLang="ja-JP" dirty="0" smtClean="0"/>
          </a:p>
          <a:p>
            <a:r>
              <a:rPr kumimoji="1" lang="ja-JP" altLang="en-US" dirty="0" smtClean="0"/>
              <a:t>地下水を水源としています。</a:t>
            </a:r>
            <a:endParaRPr kumimoji="1" lang="en-US" altLang="ja-JP" dirty="0" smtClean="0"/>
          </a:p>
          <a:p>
            <a:r>
              <a:rPr kumimoji="1" lang="ja-JP" altLang="en-US" dirty="0" smtClean="0"/>
              <a:t>それぞれ水源から浄水場まで原水を運ぶ管路を導水管といいます。</a:t>
            </a:r>
            <a:endParaRPr kumimoji="1" lang="en-US" altLang="ja-JP" dirty="0" smtClean="0"/>
          </a:p>
          <a:p>
            <a:r>
              <a:rPr kumimoji="1" lang="ja-JP" altLang="en-US" dirty="0" smtClean="0"/>
              <a:t>次に浄水場で作られた水は配水池というタンクに送られ貯えられます。</a:t>
            </a:r>
            <a:endParaRPr kumimoji="1" lang="en-US" altLang="ja-JP" dirty="0" smtClean="0"/>
          </a:p>
          <a:p>
            <a:r>
              <a:rPr kumimoji="1" lang="ja-JP" altLang="en-US" dirty="0" smtClean="0"/>
              <a:t>浄水場から配水池まで水を運ぶ管路を送水管といいます。</a:t>
            </a:r>
            <a:endParaRPr kumimoji="1" lang="en-US" altLang="ja-JP" dirty="0" smtClean="0"/>
          </a:p>
          <a:p>
            <a:r>
              <a:rPr kumimoji="1" lang="ja-JP" altLang="en-US" dirty="0" smtClean="0"/>
              <a:t>配水池は圧力を一定に保ったり、給水量の時間変動を吸収したり</a:t>
            </a:r>
            <a:endParaRPr kumimoji="1" lang="en-US" altLang="ja-JP" dirty="0" smtClean="0"/>
          </a:p>
          <a:p>
            <a:r>
              <a:rPr kumimoji="1" lang="ja-JP" altLang="en-US" dirty="0" smtClean="0"/>
              <a:t>非常時に備えて水を貯えておくなどの役割を担います。</a:t>
            </a:r>
            <a:endParaRPr kumimoji="1" lang="en-US" altLang="ja-JP" dirty="0" smtClean="0"/>
          </a:p>
          <a:p>
            <a:r>
              <a:rPr kumimoji="1" lang="ja-JP" altLang="en-US" dirty="0" smtClean="0"/>
              <a:t>各配水池から水を送る区域は、それぞれ決められており、配水区域といいます。</a:t>
            </a:r>
            <a:endParaRPr kumimoji="1" lang="en-US" altLang="ja-JP" dirty="0" smtClean="0"/>
          </a:p>
          <a:p>
            <a:r>
              <a:rPr kumimoji="1" lang="ja-JP" altLang="en-US" dirty="0" smtClean="0"/>
              <a:t>また、配水区域へ水を運ぶ管路を配水本管といいます。</a:t>
            </a:r>
            <a:endParaRPr kumimoji="1" lang="en-US" altLang="ja-JP" dirty="0" smtClean="0"/>
          </a:p>
          <a:p>
            <a:r>
              <a:rPr kumimoji="1" lang="ja-JP" altLang="en-US" dirty="0" smtClean="0"/>
              <a:t>さらに、配水本管からは細い管路が枝の様に伸びていて</a:t>
            </a:r>
            <a:endParaRPr kumimoji="1" lang="en-US" altLang="ja-JP" dirty="0" smtClean="0"/>
          </a:p>
          <a:p>
            <a:r>
              <a:rPr kumimoji="1" lang="ja-JP" altLang="en-US" dirty="0" smtClean="0"/>
              <a:t>各家に送られます。</a:t>
            </a:r>
            <a:endParaRPr kumimoji="1" lang="en-US" altLang="ja-JP" dirty="0" smtClean="0"/>
          </a:p>
          <a:p>
            <a:endParaRPr kumimoji="1" lang="en-US" altLang="ja-JP" dirty="0" smtClean="0"/>
          </a:p>
          <a:p>
            <a:r>
              <a:rPr kumimoji="1" lang="ja-JP" altLang="en-US" dirty="0" smtClean="0"/>
              <a:t>それでは、これからの施設更新の具体的な内容です。</a:t>
            </a:r>
            <a:endParaRPr kumimoji="1" lang="en-US" altLang="ja-JP" dirty="0" smtClean="0"/>
          </a:p>
          <a:p>
            <a:r>
              <a:rPr kumimoji="1" lang="en-US" altLang="ja-JP" dirty="0" smtClean="0">
                <a:solidFill>
                  <a:srgbClr val="FF0000"/>
                </a:solidFill>
              </a:rPr>
              <a:t>Enter</a:t>
            </a:r>
          </a:p>
          <a:p>
            <a:r>
              <a:rPr kumimoji="1" lang="ja-JP" altLang="en-US" dirty="0" smtClean="0"/>
              <a:t>まず、施設更新の基本となる水運用につきましては、</a:t>
            </a:r>
            <a:endParaRPr kumimoji="1" lang="en-US" altLang="ja-JP" dirty="0" smtClean="0"/>
          </a:p>
          <a:p>
            <a:r>
              <a:rPr kumimoji="1" lang="ja-JP" altLang="en-US" dirty="0" smtClean="0"/>
              <a:t>自然流下給水を行う平瀬系を最大限利用し、</a:t>
            </a:r>
            <a:endParaRPr kumimoji="1" lang="en-US" altLang="ja-JP" dirty="0" smtClean="0"/>
          </a:p>
          <a:p>
            <a:r>
              <a:rPr kumimoji="1" lang="ja-JP" altLang="en-US" dirty="0" smtClean="0"/>
              <a:t>各地域の水需要の変動に応じた最適な配水区域の見直しを行い、</a:t>
            </a:r>
            <a:endParaRPr kumimoji="1" lang="en-US" altLang="ja-JP" dirty="0" smtClean="0"/>
          </a:p>
          <a:p>
            <a:r>
              <a:rPr kumimoji="1" lang="ja-JP" altLang="en-US" dirty="0" smtClean="0"/>
              <a:t>配水池の統廃合などを進めます。</a:t>
            </a:r>
          </a:p>
          <a:p>
            <a:r>
              <a:rPr kumimoji="1" lang="en-US" altLang="ja-JP" dirty="0" smtClean="0"/>
              <a:t>Enter</a:t>
            </a:r>
          </a:p>
          <a:p>
            <a:r>
              <a:rPr kumimoji="1" lang="ja-JP" altLang="en-US" dirty="0" smtClean="0"/>
              <a:t>次に平瀬浄水場については</a:t>
            </a:r>
            <a:endParaRPr kumimoji="1" lang="en-US" altLang="ja-JP" dirty="0" smtClean="0"/>
          </a:p>
          <a:p>
            <a:r>
              <a:rPr kumimoji="1" lang="ja-JP" altLang="en-US" dirty="0" smtClean="0"/>
              <a:t>維持管理に必要な予備能力を確保しつつ、</a:t>
            </a:r>
            <a:endParaRPr kumimoji="1" lang="en-US" altLang="ja-JP" dirty="0" smtClean="0"/>
          </a:p>
          <a:p>
            <a:r>
              <a:rPr kumimoji="1" lang="ja-JP" altLang="en-US" dirty="0" smtClean="0"/>
              <a:t>今後の給水量の減少に応じ、中長期的に施設を段階的に縮小していきます。</a:t>
            </a:r>
            <a:endParaRPr kumimoji="1" lang="en-US" altLang="ja-JP" dirty="0" smtClean="0"/>
          </a:p>
          <a:p>
            <a:r>
              <a:rPr kumimoji="1" lang="ja-JP" altLang="en-US" dirty="0" smtClean="0"/>
              <a:t>まずは各浄水施設の部分的縮小に着手し、</a:t>
            </a:r>
            <a:endParaRPr kumimoji="1" lang="en-US" altLang="ja-JP" dirty="0" smtClean="0"/>
          </a:p>
          <a:p>
            <a:r>
              <a:rPr kumimoji="1" lang="ja-JP" altLang="en-US" dirty="0" smtClean="0"/>
              <a:t>最終的には系列単位の縮小を進めます。</a:t>
            </a:r>
          </a:p>
          <a:p>
            <a:r>
              <a:rPr kumimoji="1" lang="en-US" altLang="ja-JP" dirty="0" smtClean="0"/>
              <a:t>Enter</a:t>
            </a:r>
          </a:p>
          <a:p>
            <a:r>
              <a:rPr kumimoji="1" lang="ja-JP" altLang="en-US" dirty="0" smtClean="0"/>
              <a:t>昭和浄水場については</a:t>
            </a:r>
            <a:endParaRPr kumimoji="1" lang="en-US" altLang="ja-JP" dirty="0" smtClean="0"/>
          </a:p>
          <a:p>
            <a:r>
              <a:rPr kumimoji="1" lang="ja-JP" altLang="en-US" dirty="0" smtClean="0"/>
              <a:t>平瀬浄水場の水源であります荒川が渇水した時に備え、</a:t>
            </a:r>
            <a:endParaRPr kumimoji="1" lang="en-US" altLang="ja-JP" dirty="0" smtClean="0"/>
          </a:p>
          <a:p>
            <a:r>
              <a:rPr kumimoji="1" lang="ja-JP" altLang="en-US" dirty="0" smtClean="0"/>
              <a:t>バックアップ水量を確保しつつ、</a:t>
            </a:r>
            <a:endParaRPr kumimoji="1" lang="en-US" altLang="ja-JP" dirty="0" smtClean="0"/>
          </a:p>
          <a:p>
            <a:r>
              <a:rPr kumimoji="1" lang="ja-JP" altLang="en-US" dirty="0" smtClean="0"/>
              <a:t>給水量の減少を踏まえ、</a:t>
            </a:r>
            <a:endParaRPr kumimoji="1" lang="en-US" altLang="ja-JP" dirty="0" smtClean="0"/>
          </a:p>
          <a:p>
            <a:r>
              <a:rPr kumimoji="1" lang="ja-JP" altLang="en-US" dirty="0" smtClean="0"/>
              <a:t>取水井戸及び配水ポンプ施設を順次縮小していきます。</a:t>
            </a:r>
          </a:p>
          <a:p>
            <a:r>
              <a:rPr kumimoji="1" lang="en-US" altLang="ja-JP" dirty="0" smtClean="0"/>
              <a:t>Enter</a:t>
            </a:r>
          </a:p>
          <a:p>
            <a:r>
              <a:rPr kumimoji="1" lang="ja-JP" altLang="en-US" dirty="0" smtClean="0"/>
              <a:t>次に配水池についてです。</a:t>
            </a:r>
            <a:endParaRPr kumimoji="1" lang="en-US" altLang="ja-JP" dirty="0" smtClean="0"/>
          </a:p>
          <a:p>
            <a:r>
              <a:rPr kumimoji="1" lang="ja-JP" altLang="en-US" dirty="0" smtClean="0"/>
              <a:t>事故や災害等非常時における給水機能を確保しつつ、</a:t>
            </a:r>
            <a:endParaRPr kumimoji="1" lang="en-US" altLang="ja-JP" dirty="0" smtClean="0"/>
          </a:p>
          <a:p>
            <a:r>
              <a:rPr kumimoji="1" lang="ja-JP" altLang="en-US" dirty="0" smtClean="0"/>
              <a:t>給水量の減少を踏まえて、順次、配水池の統廃合などを進めていきます。</a:t>
            </a:r>
          </a:p>
          <a:p>
            <a:r>
              <a:rPr kumimoji="1" lang="ja-JP" altLang="en-US" dirty="0" smtClean="0"/>
              <a:t>当面の取組として中区配水池の更新に伴う容量縮小、</a:t>
            </a:r>
            <a:endParaRPr kumimoji="1" lang="en-US" altLang="ja-JP" dirty="0" smtClean="0"/>
          </a:p>
          <a:p>
            <a:r>
              <a:rPr kumimoji="1" lang="ja-JP" altLang="en-US" dirty="0" smtClean="0"/>
              <a:t>その後、高区配水池、北部第２配水池を</a:t>
            </a:r>
            <a:endParaRPr kumimoji="1" lang="en-US" altLang="ja-JP" dirty="0" smtClean="0"/>
          </a:p>
          <a:p>
            <a:r>
              <a:rPr kumimoji="1" lang="ja-JP" altLang="en-US" dirty="0" smtClean="0"/>
              <a:t>配水区域の見直しにより廃止していきます。</a:t>
            </a:r>
          </a:p>
          <a:p>
            <a:r>
              <a:rPr kumimoji="1" lang="en-US" altLang="ja-JP" dirty="0" smtClean="0"/>
              <a:t>Enter</a:t>
            </a:r>
          </a:p>
          <a:p>
            <a:r>
              <a:rPr kumimoji="1" lang="ja-JP" altLang="en-US" dirty="0" smtClean="0"/>
              <a:t>最後に管路施設につきましては</a:t>
            </a:r>
            <a:endParaRPr kumimoji="1" lang="en-US" altLang="ja-JP" dirty="0" smtClean="0"/>
          </a:p>
          <a:p>
            <a:r>
              <a:rPr kumimoji="1" lang="ja-JP" altLang="en-US" dirty="0" smtClean="0"/>
              <a:t>基幹管路など広域的な給水を担う管路については、</a:t>
            </a:r>
            <a:endParaRPr kumimoji="1" lang="en-US" altLang="ja-JP" dirty="0" smtClean="0"/>
          </a:p>
          <a:p>
            <a:r>
              <a:rPr kumimoji="1" lang="ja-JP" altLang="en-US" dirty="0" smtClean="0"/>
              <a:t>現状の給水を確保しつつ、将来の給水量の減少を踏まえ、</a:t>
            </a:r>
            <a:endParaRPr kumimoji="1" lang="en-US" altLang="ja-JP" dirty="0" smtClean="0"/>
          </a:p>
          <a:p>
            <a:r>
              <a:rPr kumimoji="1" lang="ja-JP" altLang="en-US" dirty="0" smtClean="0"/>
              <a:t>更新に合わせて管径を縮小していきます。</a:t>
            </a:r>
            <a:endParaRPr kumimoji="1" lang="en-US" altLang="ja-JP" dirty="0" smtClean="0"/>
          </a:p>
          <a:p>
            <a:endParaRPr kumimoji="1" lang="en-US" altLang="ja-JP" dirty="0" smtClean="0"/>
          </a:p>
          <a:p>
            <a:r>
              <a:rPr kumimoji="1" lang="ja-JP" altLang="en-US" dirty="0" smtClean="0"/>
              <a:t>以上、これからの施設更新について基本的な考え方を聞いていただきました。</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51624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261938"/>
            <a:ext cx="817562" cy="612775"/>
          </a:xfrm>
        </p:spPr>
      </p:sp>
      <p:sp>
        <p:nvSpPr>
          <p:cNvPr id="3" name="ノート プレースホルダー 2"/>
          <p:cNvSpPr>
            <a:spLocks noGrp="1"/>
          </p:cNvSpPr>
          <p:nvPr>
            <p:ph type="body" idx="1"/>
          </p:nvPr>
        </p:nvSpPr>
        <p:spPr>
          <a:xfrm>
            <a:off x="698591" y="874514"/>
            <a:ext cx="5393690" cy="8832194"/>
          </a:xfrm>
        </p:spPr>
        <p:txBody>
          <a:bodyPr/>
          <a:lstStyle/>
          <a:p>
            <a:r>
              <a:rPr kumimoji="1" lang="ja-JP" altLang="en-US" dirty="0" smtClean="0"/>
              <a:t>具体的な内容に入る前に水道施設の概要について説明します。</a:t>
            </a:r>
            <a:endParaRPr kumimoji="1" lang="en-US" altLang="ja-JP" dirty="0" smtClean="0"/>
          </a:p>
          <a:p>
            <a:r>
              <a:rPr kumimoji="1" lang="ja-JP" altLang="en-US" dirty="0" smtClean="0"/>
              <a:t>甲府市には平瀬浄水場と昭和浄水場の２つの浄水場があります。</a:t>
            </a:r>
            <a:endParaRPr kumimoji="1" lang="en-US" altLang="ja-JP" dirty="0" smtClean="0"/>
          </a:p>
          <a:p>
            <a:r>
              <a:rPr kumimoji="1" lang="ja-JP" altLang="en-US" dirty="0" smtClean="0"/>
              <a:t>平瀬浄水場は荒川の表流水を、昭和浄水場は昭和町内の</a:t>
            </a:r>
            <a:endParaRPr kumimoji="1" lang="en-US" altLang="ja-JP" dirty="0" smtClean="0"/>
          </a:p>
          <a:p>
            <a:r>
              <a:rPr kumimoji="1" lang="ja-JP" altLang="en-US" dirty="0" smtClean="0"/>
              <a:t>地下水を水源としています。</a:t>
            </a:r>
            <a:endParaRPr kumimoji="1" lang="en-US" altLang="ja-JP" dirty="0" smtClean="0"/>
          </a:p>
          <a:p>
            <a:r>
              <a:rPr kumimoji="1" lang="ja-JP" altLang="en-US" dirty="0" smtClean="0"/>
              <a:t>それぞれ水源から浄水場まで原水を運ぶ管路を導水管といいます。</a:t>
            </a:r>
            <a:endParaRPr kumimoji="1" lang="en-US" altLang="ja-JP" dirty="0" smtClean="0"/>
          </a:p>
          <a:p>
            <a:r>
              <a:rPr kumimoji="1" lang="ja-JP" altLang="en-US" dirty="0" smtClean="0"/>
              <a:t>次に浄水場で作られた水は配水池というタンクに送られ貯えられます。</a:t>
            </a:r>
            <a:endParaRPr kumimoji="1" lang="en-US" altLang="ja-JP" dirty="0" smtClean="0"/>
          </a:p>
          <a:p>
            <a:r>
              <a:rPr kumimoji="1" lang="ja-JP" altLang="en-US" dirty="0" smtClean="0"/>
              <a:t>浄水場から配水池まで水を運ぶ管路を送水管といいます。</a:t>
            </a:r>
            <a:endParaRPr kumimoji="1" lang="en-US" altLang="ja-JP" dirty="0" smtClean="0"/>
          </a:p>
          <a:p>
            <a:r>
              <a:rPr kumimoji="1" lang="ja-JP" altLang="en-US" dirty="0" smtClean="0"/>
              <a:t>配水池は圧力を一定に保ったり、給水量の時間変動を吸収したり</a:t>
            </a:r>
            <a:endParaRPr kumimoji="1" lang="en-US" altLang="ja-JP" dirty="0" smtClean="0"/>
          </a:p>
          <a:p>
            <a:r>
              <a:rPr kumimoji="1" lang="ja-JP" altLang="en-US" dirty="0" smtClean="0"/>
              <a:t>非常時に備えて水を貯えておくなどの役割を担います。</a:t>
            </a:r>
            <a:endParaRPr kumimoji="1" lang="en-US" altLang="ja-JP" dirty="0" smtClean="0"/>
          </a:p>
          <a:p>
            <a:r>
              <a:rPr kumimoji="1" lang="ja-JP" altLang="en-US" dirty="0" smtClean="0"/>
              <a:t>各配水池から水を送る区域は、それぞれ決められており、配水区域といいます。</a:t>
            </a:r>
            <a:endParaRPr kumimoji="1" lang="en-US" altLang="ja-JP" dirty="0" smtClean="0"/>
          </a:p>
          <a:p>
            <a:r>
              <a:rPr kumimoji="1" lang="ja-JP" altLang="en-US" dirty="0" smtClean="0"/>
              <a:t>また、配水区域へ水を運ぶ管路を配水本管といいます。</a:t>
            </a:r>
            <a:endParaRPr kumimoji="1" lang="en-US" altLang="ja-JP" dirty="0" smtClean="0"/>
          </a:p>
          <a:p>
            <a:r>
              <a:rPr kumimoji="1" lang="ja-JP" altLang="en-US" dirty="0" smtClean="0"/>
              <a:t>さらに、配水本管からは細い管路が枝の様に伸びていて</a:t>
            </a:r>
            <a:endParaRPr kumimoji="1" lang="en-US" altLang="ja-JP" dirty="0" smtClean="0"/>
          </a:p>
          <a:p>
            <a:r>
              <a:rPr kumimoji="1" lang="ja-JP" altLang="en-US" dirty="0" smtClean="0"/>
              <a:t>各家に送られます。</a:t>
            </a:r>
            <a:endParaRPr kumimoji="1" lang="en-US" altLang="ja-JP" dirty="0" smtClean="0"/>
          </a:p>
          <a:p>
            <a:endParaRPr kumimoji="1" lang="en-US" altLang="ja-JP" dirty="0" smtClean="0"/>
          </a:p>
          <a:p>
            <a:r>
              <a:rPr kumimoji="1" lang="ja-JP" altLang="en-US" dirty="0" smtClean="0"/>
              <a:t>それでは、これからの施設更新の具体的な内容です。</a:t>
            </a:r>
            <a:endParaRPr kumimoji="1" lang="en-US" altLang="ja-JP" dirty="0" smtClean="0"/>
          </a:p>
          <a:p>
            <a:r>
              <a:rPr kumimoji="1" lang="en-US" altLang="ja-JP" dirty="0" smtClean="0">
                <a:solidFill>
                  <a:srgbClr val="FF0000"/>
                </a:solidFill>
              </a:rPr>
              <a:t>Enter</a:t>
            </a:r>
          </a:p>
          <a:p>
            <a:r>
              <a:rPr kumimoji="1" lang="ja-JP" altLang="en-US" dirty="0" smtClean="0"/>
              <a:t>まず、施設更新の基本となる水運用につきましては、</a:t>
            </a:r>
            <a:endParaRPr kumimoji="1" lang="en-US" altLang="ja-JP" dirty="0" smtClean="0"/>
          </a:p>
          <a:p>
            <a:r>
              <a:rPr kumimoji="1" lang="ja-JP" altLang="en-US" dirty="0" smtClean="0"/>
              <a:t>自然流下給水を行う平瀬系を最大限利用し、</a:t>
            </a:r>
            <a:endParaRPr kumimoji="1" lang="en-US" altLang="ja-JP" dirty="0" smtClean="0"/>
          </a:p>
          <a:p>
            <a:r>
              <a:rPr kumimoji="1" lang="ja-JP" altLang="en-US" dirty="0" smtClean="0"/>
              <a:t>各地域の水需要の変動に応じた最適な配水区域の見直しを行い、</a:t>
            </a:r>
            <a:endParaRPr kumimoji="1" lang="en-US" altLang="ja-JP" dirty="0" smtClean="0"/>
          </a:p>
          <a:p>
            <a:r>
              <a:rPr kumimoji="1" lang="ja-JP" altLang="en-US" dirty="0" smtClean="0"/>
              <a:t>配水池の統廃合などを進めます。</a:t>
            </a:r>
          </a:p>
          <a:p>
            <a:r>
              <a:rPr kumimoji="1" lang="en-US" altLang="ja-JP" dirty="0" smtClean="0"/>
              <a:t>Enter</a:t>
            </a:r>
          </a:p>
          <a:p>
            <a:r>
              <a:rPr kumimoji="1" lang="ja-JP" altLang="en-US" dirty="0" smtClean="0"/>
              <a:t>次に平瀬浄水場については</a:t>
            </a:r>
            <a:endParaRPr kumimoji="1" lang="en-US" altLang="ja-JP" dirty="0" smtClean="0"/>
          </a:p>
          <a:p>
            <a:r>
              <a:rPr kumimoji="1" lang="ja-JP" altLang="en-US" dirty="0" smtClean="0"/>
              <a:t>維持管理に必要な予備能力を確保しつつ、</a:t>
            </a:r>
            <a:endParaRPr kumimoji="1" lang="en-US" altLang="ja-JP" dirty="0" smtClean="0"/>
          </a:p>
          <a:p>
            <a:r>
              <a:rPr kumimoji="1" lang="ja-JP" altLang="en-US" dirty="0" smtClean="0"/>
              <a:t>今後の給水量の減少に応じ、中長期的に施設を段階的に縮小していきます。</a:t>
            </a:r>
            <a:endParaRPr kumimoji="1" lang="en-US" altLang="ja-JP" dirty="0" smtClean="0"/>
          </a:p>
          <a:p>
            <a:r>
              <a:rPr kumimoji="1" lang="ja-JP" altLang="en-US" dirty="0" smtClean="0"/>
              <a:t>まずは各浄水施設の部分的縮小に着手し、</a:t>
            </a:r>
            <a:endParaRPr kumimoji="1" lang="en-US" altLang="ja-JP" dirty="0" smtClean="0"/>
          </a:p>
          <a:p>
            <a:r>
              <a:rPr kumimoji="1" lang="ja-JP" altLang="en-US" dirty="0" smtClean="0"/>
              <a:t>最終的には系列単位の縮小を進めます。</a:t>
            </a:r>
          </a:p>
          <a:p>
            <a:r>
              <a:rPr kumimoji="1" lang="en-US" altLang="ja-JP" dirty="0" smtClean="0"/>
              <a:t>Enter</a:t>
            </a:r>
          </a:p>
          <a:p>
            <a:r>
              <a:rPr kumimoji="1" lang="ja-JP" altLang="en-US" dirty="0" smtClean="0"/>
              <a:t>昭和浄水場については</a:t>
            </a:r>
            <a:endParaRPr kumimoji="1" lang="en-US" altLang="ja-JP" dirty="0" smtClean="0"/>
          </a:p>
          <a:p>
            <a:r>
              <a:rPr kumimoji="1" lang="ja-JP" altLang="en-US" dirty="0" smtClean="0"/>
              <a:t>平瀬浄水場の水源であります荒川が渇水した時に備え、</a:t>
            </a:r>
            <a:endParaRPr kumimoji="1" lang="en-US" altLang="ja-JP" dirty="0" smtClean="0"/>
          </a:p>
          <a:p>
            <a:r>
              <a:rPr kumimoji="1" lang="ja-JP" altLang="en-US" dirty="0" smtClean="0"/>
              <a:t>バックアップ水量を確保しつつ、</a:t>
            </a:r>
            <a:endParaRPr kumimoji="1" lang="en-US" altLang="ja-JP" dirty="0" smtClean="0"/>
          </a:p>
          <a:p>
            <a:r>
              <a:rPr kumimoji="1" lang="ja-JP" altLang="en-US" dirty="0" smtClean="0"/>
              <a:t>給水量の減少を踏まえ、</a:t>
            </a:r>
            <a:endParaRPr kumimoji="1" lang="en-US" altLang="ja-JP" dirty="0" smtClean="0"/>
          </a:p>
          <a:p>
            <a:r>
              <a:rPr kumimoji="1" lang="ja-JP" altLang="en-US" dirty="0" smtClean="0"/>
              <a:t>取水井戸及び配水ポンプ施設を順次縮小していきます。</a:t>
            </a:r>
          </a:p>
          <a:p>
            <a:r>
              <a:rPr kumimoji="1" lang="en-US" altLang="ja-JP" dirty="0" smtClean="0"/>
              <a:t>Enter</a:t>
            </a:r>
          </a:p>
          <a:p>
            <a:r>
              <a:rPr kumimoji="1" lang="ja-JP" altLang="en-US" dirty="0" smtClean="0"/>
              <a:t>次に配水池についてです。</a:t>
            </a:r>
            <a:endParaRPr kumimoji="1" lang="en-US" altLang="ja-JP" dirty="0" smtClean="0"/>
          </a:p>
          <a:p>
            <a:r>
              <a:rPr kumimoji="1" lang="ja-JP" altLang="en-US" dirty="0" smtClean="0"/>
              <a:t>事故や災害等非常時における給水機能を確保しつつ、</a:t>
            </a:r>
            <a:endParaRPr kumimoji="1" lang="en-US" altLang="ja-JP" dirty="0" smtClean="0"/>
          </a:p>
          <a:p>
            <a:r>
              <a:rPr kumimoji="1" lang="ja-JP" altLang="en-US" dirty="0" smtClean="0"/>
              <a:t>給水量の減少を踏まえて、順次、配水池の統廃合などを進めていきます。</a:t>
            </a:r>
          </a:p>
          <a:p>
            <a:r>
              <a:rPr kumimoji="1" lang="ja-JP" altLang="en-US" dirty="0" smtClean="0"/>
              <a:t>当面の取組として中区配水池の更新に伴う容量縮小、</a:t>
            </a:r>
            <a:endParaRPr kumimoji="1" lang="en-US" altLang="ja-JP" dirty="0" smtClean="0"/>
          </a:p>
          <a:p>
            <a:r>
              <a:rPr kumimoji="1" lang="ja-JP" altLang="en-US" dirty="0" smtClean="0"/>
              <a:t>その後、高区配水池、北部第２配水池を</a:t>
            </a:r>
            <a:endParaRPr kumimoji="1" lang="en-US" altLang="ja-JP" dirty="0" smtClean="0"/>
          </a:p>
          <a:p>
            <a:r>
              <a:rPr kumimoji="1" lang="ja-JP" altLang="en-US" dirty="0" smtClean="0"/>
              <a:t>配水区域の見直しにより廃止していきます。</a:t>
            </a:r>
          </a:p>
          <a:p>
            <a:r>
              <a:rPr kumimoji="1" lang="en-US" altLang="ja-JP" dirty="0" smtClean="0"/>
              <a:t>Enter</a:t>
            </a:r>
          </a:p>
          <a:p>
            <a:r>
              <a:rPr kumimoji="1" lang="ja-JP" altLang="en-US" dirty="0" smtClean="0"/>
              <a:t>最後に管路施設につきましては</a:t>
            </a:r>
            <a:endParaRPr kumimoji="1" lang="en-US" altLang="ja-JP" dirty="0" smtClean="0"/>
          </a:p>
          <a:p>
            <a:r>
              <a:rPr kumimoji="1" lang="ja-JP" altLang="en-US" dirty="0" smtClean="0"/>
              <a:t>基幹管路など広域的な給水を担う管路については、</a:t>
            </a:r>
            <a:endParaRPr kumimoji="1" lang="en-US" altLang="ja-JP" dirty="0" smtClean="0"/>
          </a:p>
          <a:p>
            <a:r>
              <a:rPr kumimoji="1" lang="ja-JP" altLang="en-US" dirty="0" smtClean="0"/>
              <a:t>現状の給水を確保しつつ、将来の給水量の減少を踏まえ、</a:t>
            </a:r>
            <a:endParaRPr kumimoji="1" lang="en-US" altLang="ja-JP" dirty="0" smtClean="0"/>
          </a:p>
          <a:p>
            <a:r>
              <a:rPr kumimoji="1" lang="ja-JP" altLang="en-US" dirty="0" smtClean="0"/>
              <a:t>更新に合わせて管径を縮小していきます。</a:t>
            </a:r>
            <a:endParaRPr kumimoji="1" lang="en-US" altLang="ja-JP" dirty="0" smtClean="0"/>
          </a:p>
          <a:p>
            <a:endParaRPr kumimoji="1" lang="en-US" altLang="ja-JP" dirty="0" smtClean="0"/>
          </a:p>
          <a:p>
            <a:r>
              <a:rPr kumimoji="1" lang="ja-JP" altLang="en-US" dirty="0" smtClean="0"/>
              <a:t>以上、これからの施設更新について基本的な考え方を聞いていただきました。</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3692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261938"/>
            <a:ext cx="817562" cy="612775"/>
          </a:xfrm>
        </p:spPr>
      </p:sp>
      <p:sp>
        <p:nvSpPr>
          <p:cNvPr id="3" name="ノート プレースホルダー 2"/>
          <p:cNvSpPr>
            <a:spLocks noGrp="1"/>
          </p:cNvSpPr>
          <p:nvPr>
            <p:ph type="body" idx="1"/>
          </p:nvPr>
        </p:nvSpPr>
        <p:spPr>
          <a:xfrm>
            <a:off x="698591" y="874514"/>
            <a:ext cx="5393690" cy="8832194"/>
          </a:xfrm>
        </p:spPr>
        <p:txBody>
          <a:bodyPr/>
          <a:lstStyle/>
          <a:p>
            <a:r>
              <a:rPr kumimoji="1" lang="ja-JP" altLang="en-US" dirty="0" smtClean="0"/>
              <a:t>具体的な内容に入る前に水道施設の概要について説明します。</a:t>
            </a:r>
            <a:endParaRPr kumimoji="1" lang="en-US" altLang="ja-JP" dirty="0" smtClean="0"/>
          </a:p>
          <a:p>
            <a:r>
              <a:rPr kumimoji="1" lang="ja-JP" altLang="en-US" dirty="0" smtClean="0"/>
              <a:t>甲府市には平瀬浄水場と昭和浄水場の２つの浄水場があります。</a:t>
            </a:r>
            <a:endParaRPr kumimoji="1" lang="en-US" altLang="ja-JP" dirty="0" smtClean="0"/>
          </a:p>
          <a:p>
            <a:r>
              <a:rPr kumimoji="1" lang="ja-JP" altLang="en-US" dirty="0" smtClean="0"/>
              <a:t>平瀬浄水場は荒川の表流水を、昭和浄水場は昭和町内の</a:t>
            </a:r>
            <a:endParaRPr kumimoji="1" lang="en-US" altLang="ja-JP" dirty="0" smtClean="0"/>
          </a:p>
          <a:p>
            <a:r>
              <a:rPr kumimoji="1" lang="ja-JP" altLang="en-US" dirty="0" smtClean="0"/>
              <a:t>地下水を水源としています。</a:t>
            </a:r>
            <a:endParaRPr kumimoji="1" lang="en-US" altLang="ja-JP" dirty="0" smtClean="0"/>
          </a:p>
          <a:p>
            <a:r>
              <a:rPr kumimoji="1" lang="ja-JP" altLang="en-US" dirty="0" smtClean="0"/>
              <a:t>それぞれ水源から浄水場まで原水を運ぶ管路を導水管といいます。</a:t>
            </a:r>
            <a:endParaRPr kumimoji="1" lang="en-US" altLang="ja-JP" dirty="0" smtClean="0"/>
          </a:p>
          <a:p>
            <a:r>
              <a:rPr kumimoji="1" lang="ja-JP" altLang="en-US" dirty="0" smtClean="0"/>
              <a:t>次に浄水場で作られた水は配水池というタンクに送られ貯えられます。</a:t>
            </a:r>
            <a:endParaRPr kumimoji="1" lang="en-US" altLang="ja-JP" dirty="0" smtClean="0"/>
          </a:p>
          <a:p>
            <a:r>
              <a:rPr kumimoji="1" lang="ja-JP" altLang="en-US" dirty="0" smtClean="0"/>
              <a:t>浄水場から配水池まで水を運ぶ管路を送水管といいます。</a:t>
            </a:r>
            <a:endParaRPr kumimoji="1" lang="en-US" altLang="ja-JP" dirty="0" smtClean="0"/>
          </a:p>
          <a:p>
            <a:r>
              <a:rPr kumimoji="1" lang="ja-JP" altLang="en-US" dirty="0" smtClean="0"/>
              <a:t>配水池は圧力を一定に保ったり、給水量の時間変動を吸収したり</a:t>
            </a:r>
            <a:endParaRPr kumimoji="1" lang="en-US" altLang="ja-JP" dirty="0" smtClean="0"/>
          </a:p>
          <a:p>
            <a:r>
              <a:rPr kumimoji="1" lang="ja-JP" altLang="en-US" dirty="0" smtClean="0"/>
              <a:t>非常時に備えて水を貯えておくなどの役割を担います。</a:t>
            </a:r>
            <a:endParaRPr kumimoji="1" lang="en-US" altLang="ja-JP" dirty="0" smtClean="0"/>
          </a:p>
          <a:p>
            <a:r>
              <a:rPr kumimoji="1" lang="ja-JP" altLang="en-US" dirty="0" smtClean="0"/>
              <a:t>各配水池から水を送る区域は、それぞれ決められており、配水区域といいます。</a:t>
            </a:r>
            <a:endParaRPr kumimoji="1" lang="en-US" altLang="ja-JP" dirty="0" smtClean="0"/>
          </a:p>
          <a:p>
            <a:r>
              <a:rPr kumimoji="1" lang="ja-JP" altLang="en-US" dirty="0" smtClean="0"/>
              <a:t>また、配水区域へ水を運ぶ管路を配水本管といいます。</a:t>
            </a:r>
            <a:endParaRPr kumimoji="1" lang="en-US" altLang="ja-JP" dirty="0" smtClean="0"/>
          </a:p>
          <a:p>
            <a:r>
              <a:rPr kumimoji="1" lang="ja-JP" altLang="en-US" dirty="0" smtClean="0"/>
              <a:t>さらに、配水本管からは細い管路が枝の様に伸びていて</a:t>
            </a:r>
            <a:endParaRPr kumimoji="1" lang="en-US" altLang="ja-JP" dirty="0" smtClean="0"/>
          </a:p>
          <a:p>
            <a:r>
              <a:rPr kumimoji="1" lang="ja-JP" altLang="en-US" dirty="0" smtClean="0"/>
              <a:t>各家に送られます。</a:t>
            </a:r>
            <a:endParaRPr kumimoji="1" lang="en-US" altLang="ja-JP" dirty="0" smtClean="0"/>
          </a:p>
          <a:p>
            <a:endParaRPr kumimoji="1" lang="en-US" altLang="ja-JP" dirty="0" smtClean="0"/>
          </a:p>
          <a:p>
            <a:r>
              <a:rPr kumimoji="1" lang="ja-JP" altLang="en-US" dirty="0" smtClean="0"/>
              <a:t>それでは、これからの施設更新の具体的な内容です。</a:t>
            </a:r>
            <a:endParaRPr kumimoji="1" lang="en-US" altLang="ja-JP" dirty="0" smtClean="0"/>
          </a:p>
          <a:p>
            <a:r>
              <a:rPr kumimoji="1" lang="en-US" altLang="ja-JP" dirty="0" smtClean="0">
                <a:solidFill>
                  <a:srgbClr val="FF0000"/>
                </a:solidFill>
              </a:rPr>
              <a:t>Enter</a:t>
            </a:r>
          </a:p>
          <a:p>
            <a:r>
              <a:rPr kumimoji="1" lang="ja-JP" altLang="en-US" dirty="0" smtClean="0"/>
              <a:t>まず、施設更新の基本となる水運用につきましては、</a:t>
            </a:r>
            <a:endParaRPr kumimoji="1" lang="en-US" altLang="ja-JP" dirty="0" smtClean="0"/>
          </a:p>
          <a:p>
            <a:r>
              <a:rPr kumimoji="1" lang="ja-JP" altLang="en-US" dirty="0" smtClean="0"/>
              <a:t>自然流下給水を行う平瀬系を最大限利用し、</a:t>
            </a:r>
            <a:endParaRPr kumimoji="1" lang="en-US" altLang="ja-JP" dirty="0" smtClean="0"/>
          </a:p>
          <a:p>
            <a:r>
              <a:rPr kumimoji="1" lang="ja-JP" altLang="en-US" dirty="0" smtClean="0"/>
              <a:t>各地域の水需要の変動に応じた最適な配水区域の見直しを行い、</a:t>
            </a:r>
            <a:endParaRPr kumimoji="1" lang="en-US" altLang="ja-JP" dirty="0" smtClean="0"/>
          </a:p>
          <a:p>
            <a:r>
              <a:rPr kumimoji="1" lang="ja-JP" altLang="en-US" dirty="0" smtClean="0"/>
              <a:t>配水池の統廃合などを進めます。</a:t>
            </a:r>
          </a:p>
          <a:p>
            <a:r>
              <a:rPr kumimoji="1" lang="en-US" altLang="ja-JP" dirty="0" smtClean="0"/>
              <a:t>Enter</a:t>
            </a:r>
          </a:p>
          <a:p>
            <a:r>
              <a:rPr kumimoji="1" lang="ja-JP" altLang="en-US" dirty="0" smtClean="0"/>
              <a:t>次に平瀬浄水場については</a:t>
            </a:r>
            <a:endParaRPr kumimoji="1" lang="en-US" altLang="ja-JP" dirty="0" smtClean="0"/>
          </a:p>
          <a:p>
            <a:r>
              <a:rPr kumimoji="1" lang="ja-JP" altLang="en-US" dirty="0" smtClean="0"/>
              <a:t>維持管理に必要な予備能力を確保しつつ、</a:t>
            </a:r>
            <a:endParaRPr kumimoji="1" lang="en-US" altLang="ja-JP" dirty="0" smtClean="0"/>
          </a:p>
          <a:p>
            <a:r>
              <a:rPr kumimoji="1" lang="ja-JP" altLang="en-US" dirty="0" smtClean="0"/>
              <a:t>今後の給水量の減少に応じ、中長期的に施設を段階的に縮小していきます。</a:t>
            </a:r>
            <a:endParaRPr kumimoji="1" lang="en-US" altLang="ja-JP" dirty="0" smtClean="0"/>
          </a:p>
          <a:p>
            <a:r>
              <a:rPr kumimoji="1" lang="ja-JP" altLang="en-US" dirty="0" smtClean="0"/>
              <a:t>まずは各浄水施設の部分的縮小に着手し、</a:t>
            </a:r>
            <a:endParaRPr kumimoji="1" lang="en-US" altLang="ja-JP" dirty="0" smtClean="0"/>
          </a:p>
          <a:p>
            <a:r>
              <a:rPr kumimoji="1" lang="ja-JP" altLang="en-US" dirty="0" smtClean="0"/>
              <a:t>最終的には系列単位の縮小を進めます。</a:t>
            </a:r>
          </a:p>
          <a:p>
            <a:r>
              <a:rPr kumimoji="1" lang="en-US" altLang="ja-JP" dirty="0" smtClean="0"/>
              <a:t>Enter</a:t>
            </a:r>
          </a:p>
          <a:p>
            <a:r>
              <a:rPr kumimoji="1" lang="ja-JP" altLang="en-US" dirty="0" smtClean="0"/>
              <a:t>昭和浄水場については</a:t>
            </a:r>
            <a:endParaRPr kumimoji="1" lang="en-US" altLang="ja-JP" dirty="0" smtClean="0"/>
          </a:p>
          <a:p>
            <a:r>
              <a:rPr kumimoji="1" lang="ja-JP" altLang="en-US" dirty="0" smtClean="0"/>
              <a:t>平瀬浄水場の水源であります荒川が渇水した時に備え、</a:t>
            </a:r>
            <a:endParaRPr kumimoji="1" lang="en-US" altLang="ja-JP" dirty="0" smtClean="0"/>
          </a:p>
          <a:p>
            <a:r>
              <a:rPr kumimoji="1" lang="ja-JP" altLang="en-US" dirty="0" smtClean="0"/>
              <a:t>バックアップ水量を確保しつつ、</a:t>
            </a:r>
            <a:endParaRPr kumimoji="1" lang="en-US" altLang="ja-JP" dirty="0" smtClean="0"/>
          </a:p>
          <a:p>
            <a:r>
              <a:rPr kumimoji="1" lang="ja-JP" altLang="en-US" dirty="0" smtClean="0"/>
              <a:t>給水量の減少を踏まえ、</a:t>
            </a:r>
            <a:endParaRPr kumimoji="1" lang="en-US" altLang="ja-JP" dirty="0" smtClean="0"/>
          </a:p>
          <a:p>
            <a:r>
              <a:rPr kumimoji="1" lang="ja-JP" altLang="en-US" dirty="0" smtClean="0"/>
              <a:t>取水井戸及び配水ポンプ施設を順次縮小していきます。</a:t>
            </a:r>
          </a:p>
          <a:p>
            <a:r>
              <a:rPr kumimoji="1" lang="en-US" altLang="ja-JP" dirty="0" smtClean="0"/>
              <a:t>Enter</a:t>
            </a:r>
          </a:p>
          <a:p>
            <a:r>
              <a:rPr kumimoji="1" lang="ja-JP" altLang="en-US" dirty="0" smtClean="0"/>
              <a:t>次に配水池についてです。</a:t>
            </a:r>
            <a:endParaRPr kumimoji="1" lang="en-US" altLang="ja-JP" dirty="0" smtClean="0"/>
          </a:p>
          <a:p>
            <a:r>
              <a:rPr kumimoji="1" lang="ja-JP" altLang="en-US" dirty="0" smtClean="0"/>
              <a:t>事故や災害等非常時における給水機能を確保しつつ、</a:t>
            </a:r>
            <a:endParaRPr kumimoji="1" lang="en-US" altLang="ja-JP" dirty="0" smtClean="0"/>
          </a:p>
          <a:p>
            <a:r>
              <a:rPr kumimoji="1" lang="ja-JP" altLang="en-US" dirty="0" smtClean="0"/>
              <a:t>給水量の減少を踏まえて、順次、配水池の統廃合などを進めていきます。</a:t>
            </a:r>
          </a:p>
          <a:p>
            <a:r>
              <a:rPr kumimoji="1" lang="ja-JP" altLang="en-US" dirty="0" smtClean="0"/>
              <a:t>当面の取組として中区配水池の更新に伴う容量縮小、</a:t>
            </a:r>
            <a:endParaRPr kumimoji="1" lang="en-US" altLang="ja-JP" dirty="0" smtClean="0"/>
          </a:p>
          <a:p>
            <a:r>
              <a:rPr kumimoji="1" lang="ja-JP" altLang="en-US" dirty="0" smtClean="0"/>
              <a:t>その後、高区配水池、北部第２配水池を</a:t>
            </a:r>
            <a:endParaRPr kumimoji="1" lang="en-US" altLang="ja-JP" dirty="0" smtClean="0"/>
          </a:p>
          <a:p>
            <a:r>
              <a:rPr kumimoji="1" lang="ja-JP" altLang="en-US" dirty="0" smtClean="0"/>
              <a:t>配水区域の見直しにより廃止していきます。</a:t>
            </a:r>
          </a:p>
          <a:p>
            <a:r>
              <a:rPr kumimoji="1" lang="en-US" altLang="ja-JP" dirty="0" smtClean="0"/>
              <a:t>Enter</a:t>
            </a:r>
          </a:p>
          <a:p>
            <a:r>
              <a:rPr kumimoji="1" lang="ja-JP" altLang="en-US" dirty="0" smtClean="0"/>
              <a:t>最後に管路施設につきましては</a:t>
            </a:r>
            <a:endParaRPr kumimoji="1" lang="en-US" altLang="ja-JP" dirty="0" smtClean="0"/>
          </a:p>
          <a:p>
            <a:r>
              <a:rPr kumimoji="1" lang="ja-JP" altLang="en-US" dirty="0" smtClean="0"/>
              <a:t>基幹管路など広域的な給水を担う管路については、</a:t>
            </a:r>
            <a:endParaRPr kumimoji="1" lang="en-US" altLang="ja-JP" dirty="0" smtClean="0"/>
          </a:p>
          <a:p>
            <a:r>
              <a:rPr kumimoji="1" lang="ja-JP" altLang="en-US" dirty="0" smtClean="0"/>
              <a:t>現状の給水を確保しつつ、将来の給水量の減少を踏まえ、</a:t>
            </a:r>
            <a:endParaRPr kumimoji="1" lang="en-US" altLang="ja-JP" dirty="0" smtClean="0"/>
          </a:p>
          <a:p>
            <a:r>
              <a:rPr kumimoji="1" lang="ja-JP" altLang="en-US" dirty="0" smtClean="0"/>
              <a:t>更新に合わせて管径を縮小していきます。</a:t>
            </a:r>
            <a:endParaRPr kumimoji="1" lang="en-US" altLang="ja-JP" dirty="0" smtClean="0"/>
          </a:p>
          <a:p>
            <a:endParaRPr kumimoji="1" lang="en-US" altLang="ja-JP" dirty="0" smtClean="0"/>
          </a:p>
          <a:p>
            <a:r>
              <a:rPr kumimoji="1" lang="ja-JP" altLang="en-US" dirty="0" smtClean="0"/>
              <a:t>以上、これからの施設更新について基本的な考え方を聞いていただきました。</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40781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261938"/>
            <a:ext cx="817562" cy="612775"/>
          </a:xfrm>
        </p:spPr>
      </p:sp>
      <p:sp>
        <p:nvSpPr>
          <p:cNvPr id="3" name="ノート プレースホルダー 2"/>
          <p:cNvSpPr>
            <a:spLocks noGrp="1"/>
          </p:cNvSpPr>
          <p:nvPr>
            <p:ph type="body" idx="1"/>
          </p:nvPr>
        </p:nvSpPr>
        <p:spPr>
          <a:xfrm>
            <a:off x="698591" y="874514"/>
            <a:ext cx="5393690" cy="8832194"/>
          </a:xfrm>
        </p:spPr>
        <p:txBody>
          <a:bodyPr/>
          <a:lstStyle/>
          <a:p>
            <a:r>
              <a:rPr kumimoji="1" lang="ja-JP" altLang="en-US" dirty="0" smtClean="0"/>
              <a:t>具体的な内容に入る前に水道施設の概要について説明します。</a:t>
            </a:r>
            <a:endParaRPr kumimoji="1" lang="en-US" altLang="ja-JP" dirty="0" smtClean="0"/>
          </a:p>
          <a:p>
            <a:r>
              <a:rPr kumimoji="1" lang="ja-JP" altLang="en-US" dirty="0" smtClean="0"/>
              <a:t>甲府市には平瀬浄水場と昭和浄水場の２つの浄水場があります。</a:t>
            </a:r>
            <a:endParaRPr kumimoji="1" lang="en-US" altLang="ja-JP" dirty="0" smtClean="0"/>
          </a:p>
          <a:p>
            <a:r>
              <a:rPr kumimoji="1" lang="ja-JP" altLang="en-US" dirty="0" smtClean="0"/>
              <a:t>平瀬浄水場は荒川の表流水を、昭和浄水場は昭和町内の</a:t>
            </a:r>
            <a:endParaRPr kumimoji="1" lang="en-US" altLang="ja-JP" dirty="0" smtClean="0"/>
          </a:p>
          <a:p>
            <a:r>
              <a:rPr kumimoji="1" lang="ja-JP" altLang="en-US" dirty="0" smtClean="0"/>
              <a:t>地下水を水源としています。</a:t>
            </a:r>
            <a:endParaRPr kumimoji="1" lang="en-US" altLang="ja-JP" dirty="0" smtClean="0"/>
          </a:p>
          <a:p>
            <a:r>
              <a:rPr kumimoji="1" lang="ja-JP" altLang="en-US" dirty="0" smtClean="0"/>
              <a:t>それぞれ水源から浄水場まで原水を運ぶ管路を導水管といいます。</a:t>
            </a:r>
            <a:endParaRPr kumimoji="1" lang="en-US" altLang="ja-JP" dirty="0" smtClean="0"/>
          </a:p>
          <a:p>
            <a:r>
              <a:rPr kumimoji="1" lang="ja-JP" altLang="en-US" dirty="0" smtClean="0"/>
              <a:t>次に浄水場で作られた水は配水池というタンクに送られ貯えられます。</a:t>
            </a:r>
            <a:endParaRPr kumimoji="1" lang="en-US" altLang="ja-JP" dirty="0" smtClean="0"/>
          </a:p>
          <a:p>
            <a:r>
              <a:rPr kumimoji="1" lang="ja-JP" altLang="en-US" dirty="0" smtClean="0"/>
              <a:t>浄水場から配水池まで水を運ぶ管路を送水管といいます。</a:t>
            </a:r>
            <a:endParaRPr kumimoji="1" lang="en-US" altLang="ja-JP" dirty="0" smtClean="0"/>
          </a:p>
          <a:p>
            <a:r>
              <a:rPr kumimoji="1" lang="ja-JP" altLang="en-US" dirty="0" smtClean="0"/>
              <a:t>配水池は圧力を一定に保ったり、給水量の時間変動を吸収したり</a:t>
            </a:r>
            <a:endParaRPr kumimoji="1" lang="en-US" altLang="ja-JP" dirty="0" smtClean="0"/>
          </a:p>
          <a:p>
            <a:r>
              <a:rPr kumimoji="1" lang="ja-JP" altLang="en-US" dirty="0" smtClean="0"/>
              <a:t>非常時に備えて水を貯えておくなどの役割を担います。</a:t>
            </a:r>
            <a:endParaRPr kumimoji="1" lang="en-US" altLang="ja-JP" dirty="0" smtClean="0"/>
          </a:p>
          <a:p>
            <a:r>
              <a:rPr kumimoji="1" lang="ja-JP" altLang="en-US" dirty="0" smtClean="0"/>
              <a:t>各配水池から水を送る区域は、それぞれ決められており、配水区域といいます。</a:t>
            </a:r>
            <a:endParaRPr kumimoji="1" lang="en-US" altLang="ja-JP" dirty="0" smtClean="0"/>
          </a:p>
          <a:p>
            <a:r>
              <a:rPr kumimoji="1" lang="ja-JP" altLang="en-US" dirty="0" smtClean="0"/>
              <a:t>また、配水区域へ水を運ぶ管路を配水本管といいます。</a:t>
            </a:r>
            <a:endParaRPr kumimoji="1" lang="en-US" altLang="ja-JP" dirty="0" smtClean="0"/>
          </a:p>
          <a:p>
            <a:r>
              <a:rPr kumimoji="1" lang="ja-JP" altLang="en-US" dirty="0" smtClean="0"/>
              <a:t>さらに、配水本管からは細い管路が枝の様に伸びていて</a:t>
            </a:r>
            <a:endParaRPr kumimoji="1" lang="en-US" altLang="ja-JP" dirty="0" smtClean="0"/>
          </a:p>
          <a:p>
            <a:r>
              <a:rPr kumimoji="1" lang="ja-JP" altLang="en-US" dirty="0" smtClean="0"/>
              <a:t>各家に送られます。</a:t>
            </a:r>
            <a:endParaRPr kumimoji="1" lang="en-US" altLang="ja-JP" dirty="0" smtClean="0"/>
          </a:p>
          <a:p>
            <a:endParaRPr kumimoji="1" lang="en-US" altLang="ja-JP" dirty="0" smtClean="0"/>
          </a:p>
          <a:p>
            <a:r>
              <a:rPr kumimoji="1" lang="ja-JP" altLang="en-US" dirty="0" smtClean="0"/>
              <a:t>それでは、これからの施設更新の具体的な内容です。</a:t>
            </a:r>
            <a:endParaRPr kumimoji="1" lang="en-US" altLang="ja-JP" dirty="0" smtClean="0"/>
          </a:p>
          <a:p>
            <a:r>
              <a:rPr kumimoji="1" lang="en-US" altLang="ja-JP" dirty="0" smtClean="0">
                <a:solidFill>
                  <a:srgbClr val="FF0000"/>
                </a:solidFill>
              </a:rPr>
              <a:t>Enter</a:t>
            </a:r>
          </a:p>
          <a:p>
            <a:r>
              <a:rPr kumimoji="1" lang="ja-JP" altLang="en-US" dirty="0" smtClean="0"/>
              <a:t>まず、施設更新の基本となる水運用につきましては、</a:t>
            </a:r>
            <a:endParaRPr kumimoji="1" lang="en-US" altLang="ja-JP" dirty="0" smtClean="0"/>
          </a:p>
          <a:p>
            <a:r>
              <a:rPr kumimoji="1" lang="ja-JP" altLang="en-US" dirty="0" smtClean="0"/>
              <a:t>自然流下給水を行う平瀬系を最大限利用し、</a:t>
            </a:r>
            <a:endParaRPr kumimoji="1" lang="en-US" altLang="ja-JP" dirty="0" smtClean="0"/>
          </a:p>
          <a:p>
            <a:r>
              <a:rPr kumimoji="1" lang="ja-JP" altLang="en-US" dirty="0" smtClean="0"/>
              <a:t>各地域の水需要の変動に応じた最適な配水区域の見直しを行い、</a:t>
            </a:r>
            <a:endParaRPr kumimoji="1" lang="en-US" altLang="ja-JP" dirty="0" smtClean="0"/>
          </a:p>
          <a:p>
            <a:r>
              <a:rPr kumimoji="1" lang="ja-JP" altLang="en-US" dirty="0" smtClean="0"/>
              <a:t>配水池の統廃合などを進めます。</a:t>
            </a:r>
          </a:p>
          <a:p>
            <a:r>
              <a:rPr kumimoji="1" lang="en-US" altLang="ja-JP" dirty="0" smtClean="0"/>
              <a:t>Enter</a:t>
            </a:r>
          </a:p>
          <a:p>
            <a:r>
              <a:rPr kumimoji="1" lang="ja-JP" altLang="en-US" dirty="0" smtClean="0"/>
              <a:t>次に平瀬浄水場については</a:t>
            </a:r>
            <a:endParaRPr kumimoji="1" lang="en-US" altLang="ja-JP" dirty="0" smtClean="0"/>
          </a:p>
          <a:p>
            <a:r>
              <a:rPr kumimoji="1" lang="ja-JP" altLang="en-US" dirty="0" smtClean="0"/>
              <a:t>維持管理に必要な予備能力を確保しつつ、</a:t>
            </a:r>
            <a:endParaRPr kumimoji="1" lang="en-US" altLang="ja-JP" dirty="0" smtClean="0"/>
          </a:p>
          <a:p>
            <a:r>
              <a:rPr kumimoji="1" lang="ja-JP" altLang="en-US" dirty="0" smtClean="0"/>
              <a:t>今後の給水量の減少に応じ、中長期的に施設を段階的に縮小していきます。</a:t>
            </a:r>
            <a:endParaRPr kumimoji="1" lang="en-US" altLang="ja-JP" dirty="0" smtClean="0"/>
          </a:p>
          <a:p>
            <a:r>
              <a:rPr kumimoji="1" lang="ja-JP" altLang="en-US" dirty="0" smtClean="0"/>
              <a:t>まずは各浄水施設の部分的縮小に着手し、</a:t>
            </a:r>
            <a:endParaRPr kumimoji="1" lang="en-US" altLang="ja-JP" dirty="0" smtClean="0"/>
          </a:p>
          <a:p>
            <a:r>
              <a:rPr kumimoji="1" lang="ja-JP" altLang="en-US" dirty="0" smtClean="0"/>
              <a:t>最終的には系列単位の縮小を進めます。</a:t>
            </a:r>
          </a:p>
          <a:p>
            <a:r>
              <a:rPr kumimoji="1" lang="en-US" altLang="ja-JP" dirty="0" smtClean="0"/>
              <a:t>Enter</a:t>
            </a:r>
          </a:p>
          <a:p>
            <a:r>
              <a:rPr kumimoji="1" lang="ja-JP" altLang="en-US" dirty="0" smtClean="0"/>
              <a:t>昭和浄水場については</a:t>
            </a:r>
            <a:endParaRPr kumimoji="1" lang="en-US" altLang="ja-JP" dirty="0" smtClean="0"/>
          </a:p>
          <a:p>
            <a:r>
              <a:rPr kumimoji="1" lang="ja-JP" altLang="en-US" dirty="0" smtClean="0"/>
              <a:t>平瀬浄水場の水源であります荒川が渇水した時に備え、</a:t>
            </a:r>
            <a:endParaRPr kumimoji="1" lang="en-US" altLang="ja-JP" dirty="0" smtClean="0"/>
          </a:p>
          <a:p>
            <a:r>
              <a:rPr kumimoji="1" lang="ja-JP" altLang="en-US" dirty="0" smtClean="0"/>
              <a:t>バックアップ水量を確保しつつ、</a:t>
            </a:r>
            <a:endParaRPr kumimoji="1" lang="en-US" altLang="ja-JP" dirty="0" smtClean="0"/>
          </a:p>
          <a:p>
            <a:r>
              <a:rPr kumimoji="1" lang="ja-JP" altLang="en-US" dirty="0" smtClean="0"/>
              <a:t>給水量の減少を踏まえ、</a:t>
            </a:r>
            <a:endParaRPr kumimoji="1" lang="en-US" altLang="ja-JP" dirty="0" smtClean="0"/>
          </a:p>
          <a:p>
            <a:r>
              <a:rPr kumimoji="1" lang="ja-JP" altLang="en-US" dirty="0" smtClean="0"/>
              <a:t>取水井戸及び配水ポンプ施設を順次縮小していきます。</a:t>
            </a:r>
          </a:p>
          <a:p>
            <a:r>
              <a:rPr kumimoji="1" lang="en-US" altLang="ja-JP" dirty="0" smtClean="0"/>
              <a:t>Enter</a:t>
            </a:r>
          </a:p>
          <a:p>
            <a:r>
              <a:rPr kumimoji="1" lang="ja-JP" altLang="en-US" dirty="0" smtClean="0"/>
              <a:t>次に配水池についてです。</a:t>
            </a:r>
            <a:endParaRPr kumimoji="1" lang="en-US" altLang="ja-JP" dirty="0" smtClean="0"/>
          </a:p>
          <a:p>
            <a:r>
              <a:rPr kumimoji="1" lang="ja-JP" altLang="en-US" dirty="0" smtClean="0"/>
              <a:t>事故や災害等非常時における給水機能を確保しつつ、</a:t>
            </a:r>
            <a:endParaRPr kumimoji="1" lang="en-US" altLang="ja-JP" dirty="0" smtClean="0"/>
          </a:p>
          <a:p>
            <a:r>
              <a:rPr kumimoji="1" lang="ja-JP" altLang="en-US" dirty="0" smtClean="0"/>
              <a:t>給水量の減少を踏まえて、順次、配水池の統廃合などを進めていきます。</a:t>
            </a:r>
          </a:p>
          <a:p>
            <a:r>
              <a:rPr kumimoji="1" lang="ja-JP" altLang="en-US" dirty="0" smtClean="0"/>
              <a:t>当面の取組として中区配水池の更新に伴う容量縮小、</a:t>
            </a:r>
            <a:endParaRPr kumimoji="1" lang="en-US" altLang="ja-JP" dirty="0" smtClean="0"/>
          </a:p>
          <a:p>
            <a:r>
              <a:rPr kumimoji="1" lang="ja-JP" altLang="en-US" dirty="0" smtClean="0"/>
              <a:t>その後、高区配水池、北部第２配水池を</a:t>
            </a:r>
            <a:endParaRPr kumimoji="1" lang="en-US" altLang="ja-JP" dirty="0" smtClean="0"/>
          </a:p>
          <a:p>
            <a:r>
              <a:rPr kumimoji="1" lang="ja-JP" altLang="en-US" dirty="0" smtClean="0"/>
              <a:t>配水区域の見直しにより廃止していきます。</a:t>
            </a:r>
          </a:p>
          <a:p>
            <a:r>
              <a:rPr kumimoji="1" lang="en-US" altLang="ja-JP" dirty="0" smtClean="0"/>
              <a:t>Enter</a:t>
            </a:r>
          </a:p>
          <a:p>
            <a:r>
              <a:rPr kumimoji="1" lang="ja-JP" altLang="en-US" dirty="0" smtClean="0"/>
              <a:t>最後に管路施設につきましては</a:t>
            </a:r>
            <a:endParaRPr kumimoji="1" lang="en-US" altLang="ja-JP" dirty="0" smtClean="0"/>
          </a:p>
          <a:p>
            <a:r>
              <a:rPr kumimoji="1" lang="ja-JP" altLang="en-US" dirty="0" smtClean="0"/>
              <a:t>基幹管路など広域的な給水を担う管路については、</a:t>
            </a:r>
            <a:endParaRPr kumimoji="1" lang="en-US" altLang="ja-JP" dirty="0" smtClean="0"/>
          </a:p>
          <a:p>
            <a:r>
              <a:rPr kumimoji="1" lang="ja-JP" altLang="en-US" dirty="0" smtClean="0"/>
              <a:t>現状の給水を確保しつつ、将来の給水量の減少を踏まえ、</a:t>
            </a:r>
            <a:endParaRPr kumimoji="1" lang="en-US" altLang="ja-JP" dirty="0" smtClean="0"/>
          </a:p>
          <a:p>
            <a:r>
              <a:rPr kumimoji="1" lang="ja-JP" altLang="en-US" dirty="0" smtClean="0"/>
              <a:t>更新に合わせて管径を縮小していきます。</a:t>
            </a:r>
            <a:endParaRPr kumimoji="1" lang="en-US" altLang="ja-JP" dirty="0" smtClean="0"/>
          </a:p>
          <a:p>
            <a:endParaRPr kumimoji="1" lang="en-US" altLang="ja-JP" dirty="0" smtClean="0"/>
          </a:p>
          <a:p>
            <a:r>
              <a:rPr kumimoji="1" lang="ja-JP" altLang="en-US" dirty="0" smtClean="0"/>
              <a:t>以上、これからの施設更新について基本的な考え方を聞いていただきました。</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6653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1080047"/>
            <a:ext cx="4444270" cy="3333600"/>
          </a:xfrm>
        </p:spPr>
      </p:sp>
      <p:sp>
        <p:nvSpPr>
          <p:cNvPr id="3" name="ノート プレースホルダー 2"/>
          <p:cNvSpPr>
            <a:spLocks noGrp="1"/>
          </p:cNvSpPr>
          <p:nvPr>
            <p:ph type="body" idx="1"/>
          </p:nvPr>
        </p:nvSpPr>
        <p:spPr>
          <a:xfrm>
            <a:off x="674212" y="4783015"/>
            <a:ext cx="5393690" cy="3855567"/>
          </a:xfrm>
        </p:spPr>
        <p:txBody>
          <a:bodyPr/>
          <a:lstStyle/>
          <a:p>
            <a:r>
              <a:rPr kumimoji="1" lang="ja-JP" altLang="en-US" dirty="0" smtClean="0"/>
              <a:t>内容は３点です。</a:t>
            </a:r>
            <a:endParaRPr kumimoji="1" lang="en-US" altLang="ja-JP" dirty="0" smtClean="0"/>
          </a:p>
          <a:p>
            <a:r>
              <a:rPr kumimoji="1" lang="ja-JP" altLang="en-US" dirty="0" smtClean="0"/>
              <a:t>一つ目は、これまでのおさらいになりますが、</a:t>
            </a:r>
            <a:endParaRPr kumimoji="1" lang="en-US" altLang="ja-JP" dirty="0" smtClean="0"/>
          </a:p>
          <a:p>
            <a:r>
              <a:rPr kumimoji="1" lang="ja-JP" altLang="en-US" dirty="0" smtClean="0"/>
              <a:t>「水道工事（管路工事）の目的」について</a:t>
            </a:r>
            <a:endParaRPr kumimoji="1" lang="en-US" altLang="ja-JP" dirty="0" smtClean="0"/>
          </a:p>
          <a:p>
            <a:endParaRPr kumimoji="1" lang="en-US" altLang="ja-JP" dirty="0" smtClean="0"/>
          </a:p>
          <a:p>
            <a:r>
              <a:rPr kumimoji="1" lang="ja-JP" altLang="en-US" dirty="0" smtClean="0"/>
              <a:t>二点目は、管路工事はどのような手順で行われるのか</a:t>
            </a:r>
            <a:endParaRPr kumimoji="1" lang="en-US" altLang="ja-JP" dirty="0" smtClean="0"/>
          </a:p>
          <a:p>
            <a:r>
              <a:rPr kumimoji="1" lang="ja-JP" altLang="en-US" dirty="0" smtClean="0"/>
              <a:t>「水道工事の概要」について</a:t>
            </a:r>
            <a:endParaRPr kumimoji="1" lang="en-US" altLang="ja-JP" dirty="0" smtClean="0"/>
          </a:p>
          <a:p>
            <a:endParaRPr kumimoji="1" lang="en-US" altLang="ja-JP" dirty="0" smtClean="0"/>
          </a:p>
          <a:p>
            <a:r>
              <a:rPr kumimoji="1" lang="ja-JP" altLang="en-US" dirty="0" smtClean="0"/>
              <a:t>三点目は、今後、工事をどのように進めてゆくのか、</a:t>
            </a:r>
            <a:endParaRPr kumimoji="1" lang="en-US" altLang="ja-JP" dirty="0" smtClean="0"/>
          </a:p>
          <a:p>
            <a:r>
              <a:rPr kumimoji="1" lang="ja-JP" altLang="en-US" dirty="0" smtClean="0"/>
              <a:t>「これからの施設整備」について説明します。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0733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261938"/>
            <a:ext cx="817562" cy="612775"/>
          </a:xfrm>
        </p:spPr>
      </p:sp>
      <p:sp>
        <p:nvSpPr>
          <p:cNvPr id="3" name="ノート プレースホルダー 2"/>
          <p:cNvSpPr>
            <a:spLocks noGrp="1"/>
          </p:cNvSpPr>
          <p:nvPr>
            <p:ph type="body" idx="1"/>
          </p:nvPr>
        </p:nvSpPr>
        <p:spPr>
          <a:xfrm>
            <a:off x="698591" y="874514"/>
            <a:ext cx="5393690" cy="8832194"/>
          </a:xfrm>
        </p:spPr>
        <p:txBody>
          <a:bodyPr/>
          <a:lstStyle/>
          <a:p>
            <a:r>
              <a:rPr kumimoji="1" lang="ja-JP" altLang="en-US" dirty="0" smtClean="0"/>
              <a:t>具体的な内容に入る前に水道施設の概要について説明します。</a:t>
            </a:r>
            <a:endParaRPr kumimoji="1" lang="en-US" altLang="ja-JP" dirty="0" smtClean="0"/>
          </a:p>
          <a:p>
            <a:r>
              <a:rPr kumimoji="1" lang="ja-JP" altLang="en-US" dirty="0" smtClean="0"/>
              <a:t>甲府市には平瀬浄水場と昭和浄水場の２つの浄水場があります。</a:t>
            </a:r>
            <a:endParaRPr kumimoji="1" lang="en-US" altLang="ja-JP" dirty="0" smtClean="0"/>
          </a:p>
          <a:p>
            <a:r>
              <a:rPr kumimoji="1" lang="ja-JP" altLang="en-US" dirty="0" smtClean="0"/>
              <a:t>平瀬浄水場は荒川の表流水を、昭和浄水場は昭和町内の</a:t>
            </a:r>
            <a:endParaRPr kumimoji="1" lang="en-US" altLang="ja-JP" dirty="0" smtClean="0"/>
          </a:p>
          <a:p>
            <a:r>
              <a:rPr kumimoji="1" lang="ja-JP" altLang="en-US" dirty="0" smtClean="0"/>
              <a:t>地下水を水源としています。</a:t>
            </a:r>
            <a:endParaRPr kumimoji="1" lang="en-US" altLang="ja-JP" dirty="0" smtClean="0"/>
          </a:p>
          <a:p>
            <a:r>
              <a:rPr kumimoji="1" lang="ja-JP" altLang="en-US" dirty="0" smtClean="0"/>
              <a:t>それぞれ水源から浄水場まで原水を運ぶ管路を導水管といいます。</a:t>
            </a:r>
            <a:endParaRPr kumimoji="1" lang="en-US" altLang="ja-JP" dirty="0" smtClean="0"/>
          </a:p>
          <a:p>
            <a:r>
              <a:rPr kumimoji="1" lang="ja-JP" altLang="en-US" dirty="0" smtClean="0"/>
              <a:t>次に浄水場で作られた水は配水池というタンクに送られ貯えられます。</a:t>
            </a:r>
            <a:endParaRPr kumimoji="1" lang="en-US" altLang="ja-JP" dirty="0" smtClean="0"/>
          </a:p>
          <a:p>
            <a:r>
              <a:rPr kumimoji="1" lang="ja-JP" altLang="en-US" dirty="0" smtClean="0"/>
              <a:t>浄水場から配水池まで水を運ぶ管路を送水管といいます。</a:t>
            </a:r>
            <a:endParaRPr kumimoji="1" lang="en-US" altLang="ja-JP" dirty="0" smtClean="0"/>
          </a:p>
          <a:p>
            <a:r>
              <a:rPr kumimoji="1" lang="ja-JP" altLang="en-US" dirty="0" smtClean="0"/>
              <a:t>配水池は圧力を一定に保ったり、給水量の時間変動を吸収したり</a:t>
            </a:r>
            <a:endParaRPr kumimoji="1" lang="en-US" altLang="ja-JP" dirty="0" smtClean="0"/>
          </a:p>
          <a:p>
            <a:r>
              <a:rPr kumimoji="1" lang="ja-JP" altLang="en-US" dirty="0" smtClean="0"/>
              <a:t>非常時に備えて水を貯えておくなどの役割を担います。</a:t>
            </a:r>
            <a:endParaRPr kumimoji="1" lang="en-US" altLang="ja-JP" dirty="0" smtClean="0"/>
          </a:p>
          <a:p>
            <a:r>
              <a:rPr kumimoji="1" lang="ja-JP" altLang="en-US" dirty="0" smtClean="0"/>
              <a:t>各配水池から水を送る区域は、それぞれ決められており、配水区域といいます。</a:t>
            </a:r>
            <a:endParaRPr kumimoji="1" lang="en-US" altLang="ja-JP" dirty="0" smtClean="0"/>
          </a:p>
          <a:p>
            <a:r>
              <a:rPr kumimoji="1" lang="ja-JP" altLang="en-US" dirty="0" smtClean="0"/>
              <a:t>また、配水区域へ水を運ぶ管路を配水本管といいます。</a:t>
            </a:r>
            <a:endParaRPr kumimoji="1" lang="en-US" altLang="ja-JP" dirty="0" smtClean="0"/>
          </a:p>
          <a:p>
            <a:r>
              <a:rPr kumimoji="1" lang="ja-JP" altLang="en-US" dirty="0" smtClean="0"/>
              <a:t>さらに、配水本管からは細い管路が枝の様に伸びていて</a:t>
            </a:r>
            <a:endParaRPr kumimoji="1" lang="en-US" altLang="ja-JP" dirty="0" smtClean="0"/>
          </a:p>
          <a:p>
            <a:r>
              <a:rPr kumimoji="1" lang="ja-JP" altLang="en-US" dirty="0" smtClean="0"/>
              <a:t>各家に送られます。</a:t>
            </a:r>
            <a:endParaRPr kumimoji="1" lang="en-US" altLang="ja-JP" dirty="0" smtClean="0"/>
          </a:p>
          <a:p>
            <a:endParaRPr kumimoji="1" lang="en-US" altLang="ja-JP" dirty="0" smtClean="0"/>
          </a:p>
          <a:p>
            <a:r>
              <a:rPr kumimoji="1" lang="ja-JP" altLang="en-US" dirty="0" smtClean="0"/>
              <a:t>それでは、これからの施設更新の具体的な内容です。</a:t>
            </a:r>
            <a:endParaRPr kumimoji="1" lang="en-US" altLang="ja-JP" dirty="0" smtClean="0"/>
          </a:p>
          <a:p>
            <a:r>
              <a:rPr kumimoji="1" lang="en-US" altLang="ja-JP" dirty="0" smtClean="0">
                <a:solidFill>
                  <a:srgbClr val="FF0000"/>
                </a:solidFill>
              </a:rPr>
              <a:t>Enter</a:t>
            </a:r>
          </a:p>
          <a:p>
            <a:r>
              <a:rPr kumimoji="1" lang="ja-JP" altLang="en-US" dirty="0" smtClean="0"/>
              <a:t>まず、施設更新の基本となる水運用につきましては、</a:t>
            </a:r>
            <a:endParaRPr kumimoji="1" lang="en-US" altLang="ja-JP" dirty="0" smtClean="0"/>
          </a:p>
          <a:p>
            <a:r>
              <a:rPr kumimoji="1" lang="ja-JP" altLang="en-US" dirty="0" smtClean="0"/>
              <a:t>自然流下給水を行う平瀬系を最大限利用し、</a:t>
            </a:r>
            <a:endParaRPr kumimoji="1" lang="en-US" altLang="ja-JP" dirty="0" smtClean="0"/>
          </a:p>
          <a:p>
            <a:r>
              <a:rPr kumimoji="1" lang="ja-JP" altLang="en-US" dirty="0" smtClean="0"/>
              <a:t>各地域の水需要の変動に応じた最適な配水区域の見直しを行い、</a:t>
            </a:r>
            <a:endParaRPr kumimoji="1" lang="en-US" altLang="ja-JP" dirty="0" smtClean="0"/>
          </a:p>
          <a:p>
            <a:r>
              <a:rPr kumimoji="1" lang="ja-JP" altLang="en-US" dirty="0" smtClean="0"/>
              <a:t>配水池の統廃合などを進めます。</a:t>
            </a:r>
          </a:p>
          <a:p>
            <a:r>
              <a:rPr kumimoji="1" lang="en-US" altLang="ja-JP" dirty="0" smtClean="0"/>
              <a:t>Enter</a:t>
            </a:r>
          </a:p>
          <a:p>
            <a:r>
              <a:rPr kumimoji="1" lang="ja-JP" altLang="en-US" dirty="0" smtClean="0"/>
              <a:t>次に平瀬浄水場については</a:t>
            </a:r>
            <a:endParaRPr kumimoji="1" lang="en-US" altLang="ja-JP" dirty="0" smtClean="0"/>
          </a:p>
          <a:p>
            <a:r>
              <a:rPr kumimoji="1" lang="ja-JP" altLang="en-US" dirty="0" smtClean="0"/>
              <a:t>維持管理に必要な予備能力を確保しつつ、</a:t>
            </a:r>
            <a:endParaRPr kumimoji="1" lang="en-US" altLang="ja-JP" dirty="0" smtClean="0"/>
          </a:p>
          <a:p>
            <a:r>
              <a:rPr kumimoji="1" lang="ja-JP" altLang="en-US" dirty="0" smtClean="0"/>
              <a:t>今後の給水量の減少に応じ、中長期的に施設を段階的に縮小していきます。</a:t>
            </a:r>
            <a:endParaRPr kumimoji="1" lang="en-US" altLang="ja-JP" dirty="0" smtClean="0"/>
          </a:p>
          <a:p>
            <a:r>
              <a:rPr kumimoji="1" lang="ja-JP" altLang="en-US" dirty="0" smtClean="0"/>
              <a:t>まずは各浄水施設の部分的縮小に着手し、</a:t>
            </a:r>
            <a:endParaRPr kumimoji="1" lang="en-US" altLang="ja-JP" dirty="0" smtClean="0"/>
          </a:p>
          <a:p>
            <a:r>
              <a:rPr kumimoji="1" lang="ja-JP" altLang="en-US" dirty="0" smtClean="0"/>
              <a:t>最終的には系列単位の縮小を進めます。</a:t>
            </a:r>
          </a:p>
          <a:p>
            <a:r>
              <a:rPr kumimoji="1" lang="en-US" altLang="ja-JP" dirty="0" smtClean="0"/>
              <a:t>Enter</a:t>
            </a:r>
          </a:p>
          <a:p>
            <a:r>
              <a:rPr kumimoji="1" lang="ja-JP" altLang="en-US" dirty="0" smtClean="0"/>
              <a:t>昭和浄水場については</a:t>
            </a:r>
            <a:endParaRPr kumimoji="1" lang="en-US" altLang="ja-JP" dirty="0" smtClean="0"/>
          </a:p>
          <a:p>
            <a:r>
              <a:rPr kumimoji="1" lang="ja-JP" altLang="en-US" dirty="0" smtClean="0"/>
              <a:t>平瀬浄水場の水源であります荒川が渇水した時に備え、</a:t>
            </a:r>
            <a:endParaRPr kumimoji="1" lang="en-US" altLang="ja-JP" dirty="0" smtClean="0"/>
          </a:p>
          <a:p>
            <a:r>
              <a:rPr kumimoji="1" lang="ja-JP" altLang="en-US" dirty="0" smtClean="0"/>
              <a:t>バックアップ水量を確保しつつ、</a:t>
            </a:r>
            <a:endParaRPr kumimoji="1" lang="en-US" altLang="ja-JP" dirty="0" smtClean="0"/>
          </a:p>
          <a:p>
            <a:r>
              <a:rPr kumimoji="1" lang="ja-JP" altLang="en-US" dirty="0" smtClean="0"/>
              <a:t>給水量の減少を踏まえ、</a:t>
            </a:r>
            <a:endParaRPr kumimoji="1" lang="en-US" altLang="ja-JP" dirty="0" smtClean="0"/>
          </a:p>
          <a:p>
            <a:r>
              <a:rPr kumimoji="1" lang="ja-JP" altLang="en-US" dirty="0" smtClean="0"/>
              <a:t>取水井戸及び配水ポンプ施設を順次縮小していきます。</a:t>
            </a:r>
          </a:p>
          <a:p>
            <a:r>
              <a:rPr kumimoji="1" lang="en-US" altLang="ja-JP" dirty="0" smtClean="0"/>
              <a:t>Enter</a:t>
            </a:r>
          </a:p>
          <a:p>
            <a:r>
              <a:rPr kumimoji="1" lang="ja-JP" altLang="en-US" dirty="0" smtClean="0"/>
              <a:t>次に配水池についてです。</a:t>
            </a:r>
            <a:endParaRPr kumimoji="1" lang="en-US" altLang="ja-JP" dirty="0" smtClean="0"/>
          </a:p>
          <a:p>
            <a:r>
              <a:rPr kumimoji="1" lang="ja-JP" altLang="en-US" dirty="0" smtClean="0"/>
              <a:t>事故や災害等非常時における給水機能を確保しつつ、</a:t>
            </a:r>
            <a:endParaRPr kumimoji="1" lang="en-US" altLang="ja-JP" dirty="0" smtClean="0"/>
          </a:p>
          <a:p>
            <a:r>
              <a:rPr kumimoji="1" lang="ja-JP" altLang="en-US" dirty="0" smtClean="0"/>
              <a:t>給水量の減少を踏まえて、順次、配水池の統廃合などを進めていきます。</a:t>
            </a:r>
          </a:p>
          <a:p>
            <a:r>
              <a:rPr kumimoji="1" lang="ja-JP" altLang="en-US" dirty="0" smtClean="0"/>
              <a:t>当面の取組として中区配水池の更新に伴う容量縮小、</a:t>
            </a:r>
            <a:endParaRPr kumimoji="1" lang="en-US" altLang="ja-JP" dirty="0" smtClean="0"/>
          </a:p>
          <a:p>
            <a:r>
              <a:rPr kumimoji="1" lang="ja-JP" altLang="en-US" dirty="0" smtClean="0"/>
              <a:t>その後、高区配水池、北部第２配水池を</a:t>
            </a:r>
            <a:endParaRPr kumimoji="1" lang="en-US" altLang="ja-JP" dirty="0" smtClean="0"/>
          </a:p>
          <a:p>
            <a:r>
              <a:rPr kumimoji="1" lang="ja-JP" altLang="en-US" dirty="0" smtClean="0"/>
              <a:t>配水区域の見直しにより廃止していきます。</a:t>
            </a:r>
          </a:p>
          <a:p>
            <a:r>
              <a:rPr kumimoji="1" lang="en-US" altLang="ja-JP" dirty="0" smtClean="0"/>
              <a:t>Enter</a:t>
            </a:r>
          </a:p>
          <a:p>
            <a:r>
              <a:rPr kumimoji="1" lang="ja-JP" altLang="en-US" dirty="0" smtClean="0"/>
              <a:t>最後に管路施設につきましては</a:t>
            </a:r>
            <a:endParaRPr kumimoji="1" lang="en-US" altLang="ja-JP" dirty="0" smtClean="0"/>
          </a:p>
          <a:p>
            <a:r>
              <a:rPr kumimoji="1" lang="ja-JP" altLang="en-US" dirty="0" smtClean="0"/>
              <a:t>基幹管路など広域的な給水を担う管路については、</a:t>
            </a:r>
            <a:endParaRPr kumimoji="1" lang="en-US" altLang="ja-JP" dirty="0" smtClean="0"/>
          </a:p>
          <a:p>
            <a:r>
              <a:rPr kumimoji="1" lang="ja-JP" altLang="en-US" dirty="0" smtClean="0"/>
              <a:t>現状の給水を確保しつつ、将来の給水量の減少を踏まえ、</a:t>
            </a:r>
            <a:endParaRPr kumimoji="1" lang="en-US" altLang="ja-JP" dirty="0" smtClean="0"/>
          </a:p>
          <a:p>
            <a:r>
              <a:rPr kumimoji="1" lang="ja-JP" altLang="en-US" dirty="0" smtClean="0"/>
              <a:t>更新に合わせて管径を縮小していきます。</a:t>
            </a:r>
            <a:endParaRPr kumimoji="1" lang="en-US" altLang="ja-JP" dirty="0" smtClean="0"/>
          </a:p>
          <a:p>
            <a:endParaRPr kumimoji="1" lang="en-US" altLang="ja-JP" dirty="0" smtClean="0"/>
          </a:p>
          <a:p>
            <a:r>
              <a:rPr kumimoji="1" lang="ja-JP" altLang="en-US" dirty="0" smtClean="0"/>
              <a:t>以上、これからの施設更新について基本的な考え方を聞いていただきました。</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6745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198563"/>
            <a:ext cx="4108450" cy="3081337"/>
          </a:xfrm>
        </p:spPr>
      </p:sp>
      <p:sp>
        <p:nvSpPr>
          <p:cNvPr id="3" name="ノート プレースホルダー 2"/>
          <p:cNvSpPr>
            <a:spLocks noGrp="1"/>
          </p:cNvSpPr>
          <p:nvPr>
            <p:ph type="body" idx="1"/>
          </p:nvPr>
        </p:nvSpPr>
        <p:spPr>
          <a:xfrm>
            <a:off x="603874" y="4404244"/>
            <a:ext cx="5393690" cy="4632752"/>
          </a:xfrm>
          <a:prstGeom prst="rect">
            <a:avLst/>
          </a:prstGeom>
        </p:spPr>
        <p:txBody>
          <a:bodyPr/>
          <a:lstStyle/>
          <a:p>
            <a:r>
              <a:rPr kumimoji="1" lang="ja-JP" altLang="en-US" dirty="0" smtClean="0"/>
              <a:t>私の方からの「水道事業の施設更新」についての説明は以上となりますが</a:t>
            </a:r>
            <a:endParaRPr kumimoji="1" lang="en-US" altLang="ja-JP" dirty="0" smtClean="0"/>
          </a:p>
          <a:p>
            <a:r>
              <a:rPr kumimoji="1" lang="ja-JP" altLang="en-US" dirty="0" smtClean="0"/>
              <a:t>水道管の更新工事は、新規に水道管を布設するよりも</a:t>
            </a:r>
            <a:endParaRPr kumimoji="1" lang="en-US" altLang="ja-JP" dirty="0" smtClean="0"/>
          </a:p>
          <a:p>
            <a:r>
              <a:rPr kumimoji="1" lang="ja-JP" altLang="en-US" dirty="0" smtClean="0"/>
              <a:t>その何倍も手間のかかる仕事です。</a:t>
            </a:r>
            <a:endParaRPr kumimoji="1" lang="en-US" altLang="ja-JP" dirty="0" smtClean="0"/>
          </a:p>
          <a:p>
            <a:r>
              <a:rPr kumimoji="1" lang="ja-JP" altLang="en-US" dirty="0" smtClean="0"/>
              <a:t>そして終わりのない仕事でもあります。</a:t>
            </a:r>
            <a:endParaRPr kumimoji="1" lang="en-US" altLang="ja-JP" dirty="0" smtClean="0"/>
          </a:p>
          <a:p>
            <a:r>
              <a:rPr kumimoji="1" lang="ja-JP" altLang="en-US" dirty="0" smtClean="0"/>
              <a:t>したがって、管路工事には、たくさんのお金と時間がかかる仕事だということを少しでもご理解いただければ幸いです。</a:t>
            </a:r>
            <a:endParaRPr kumimoji="1" lang="en-US" altLang="ja-JP" dirty="0" smtClean="0"/>
          </a:p>
          <a:p>
            <a:endParaRPr kumimoji="1" lang="en-US" altLang="ja-JP" dirty="0" smtClean="0"/>
          </a:p>
          <a:p>
            <a:r>
              <a:rPr kumimoji="1" lang="ja-JP" altLang="en-US" dirty="0" smtClean="0"/>
              <a:t>続いて下水道工事の説明に移ります。</a:t>
            </a:r>
            <a:endParaRPr kumimoji="1" lang="en-US" altLang="ja-JP" dirty="0" smtClean="0"/>
          </a:p>
          <a:p>
            <a:r>
              <a:rPr kumimoji="1" lang="ja-JP" altLang="en-US" dirty="0" smtClean="0"/>
              <a:t>しばらくお待ちください。</a:t>
            </a:r>
            <a:endParaRPr kumimoji="1" lang="en-US" altLang="ja-JP" dirty="0" smtClean="0"/>
          </a:p>
          <a:p>
            <a:endParaRPr kumimoji="1" lang="en-US" altLang="ja-JP" dirty="0" smtClean="0"/>
          </a:p>
          <a:p>
            <a:r>
              <a:rPr kumimoji="1" lang="en-US" altLang="ja-JP" dirty="0" smtClean="0"/>
              <a:t>-------------------------------------------------------------------</a:t>
            </a:r>
          </a:p>
          <a:p>
            <a:endParaRPr kumimoji="1" lang="en-US" altLang="ja-JP" dirty="0" smtClean="0"/>
          </a:p>
          <a:p>
            <a:endParaRPr kumimoji="1" lang="en-US" altLang="ja-JP" dirty="0" smtClean="0"/>
          </a:p>
          <a:p>
            <a:r>
              <a:rPr kumimoji="1" lang="ja-JP" altLang="en-US" dirty="0" smtClean="0"/>
              <a:t>最後に</a:t>
            </a:r>
            <a:endParaRPr kumimoji="1" lang="en-US" altLang="ja-JP" dirty="0" smtClean="0"/>
          </a:p>
          <a:p>
            <a:r>
              <a:rPr kumimoji="1" lang="ja-JP" altLang="en-US" dirty="0" smtClean="0"/>
              <a:t>今後、人口減少が急速に進み、事業を取り巻く環境が変わっていく中で、</a:t>
            </a:r>
            <a:endParaRPr kumimoji="1" lang="en-US" altLang="ja-JP" dirty="0" smtClean="0"/>
          </a:p>
          <a:p>
            <a:r>
              <a:rPr kumimoji="1" lang="ja-JP" altLang="en-US" dirty="0" smtClean="0"/>
              <a:t>水道・下水道事業を将来にわたり持続していくためには、</a:t>
            </a:r>
            <a:endParaRPr kumimoji="1" lang="en-US" altLang="ja-JP" dirty="0" smtClean="0"/>
          </a:p>
          <a:p>
            <a:r>
              <a:rPr kumimoji="1" lang="ja-JP" altLang="en-US" dirty="0" smtClean="0"/>
              <a:t>その情勢に合わせて柔軟に変化していくことが求められます。</a:t>
            </a:r>
            <a:endParaRPr kumimoji="1" lang="en-US" altLang="ja-JP" dirty="0" smtClean="0"/>
          </a:p>
          <a:p>
            <a:r>
              <a:rPr kumimoji="1" lang="ja-JP" altLang="en-US" dirty="0" smtClean="0"/>
              <a:t>我々としましては、可能な限り将来の水道・下水道をイメージしながら</a:t>
            </a:r>
            <a:endParaRPr kumimoji="1" lang="en-US" altLang="ja-JP" dirty="0" smtClean="0"/>
          </a:p>
          <a:p>
            <a:r>
              <a:rPr kumimoji="1" lang="ja-JP" altLang="en-US" dirty="0" smtClean="0"/>
              <a:t>持続可能な事業となるよう</a:t>
            </a:r>
            <a:endParaRPr kumimoji="1" lang="en-US" altLang="ja-JP" dirty="0" smtClean="0"/>
          </a:p>
          <a:p>
            <a:r>
              <a:rPr kumimoji="1" lang="ja-JP" altLang="en-US" dirty="0" smtClean="0"/>
              <a:t>今考えられる最善の策を講じていきたいと思いますので</a:t>
            </a:r>
            <a:endParaRPr kumimoji="1" lang="en-US" altLang="ja-JP" dirty="0" smtClean="0"/>
          </a:p>
          <a:p>
            <a:r>
              <a:rPr kumimoji="1" lang="ja-JP" altLang="en-US" dirty="0" smtClean="0"/>
              <a:t>水道、下水道工事はもとより上下水道事業に対し</a:t>
            </a:r>
            <a:endParaRPr kumimoji="1" lang="en-US" altLang="ja-JP" dirty="0" smtClean="0"/>
          </a:p>
          <a:p>
            <a:r>
              <a:rPr kumimoji="1" lang="ja-JP" altLang="en-US" dirty="0" smtClean="0"/>
              <a:t>引き続きご理解を頂けますよう、</a:t>
            </a:r>
            <a:endParaRPr kumimoji="1" lang="en-US" altLang="ja-JP" dirty="0" smtClean="0"/>
          </a:p>
          <a:p>
            <a:r>
              <a:rPr kumimoji="1" lang="ja-JP" altLang="en-US" dirty="0" smtClean="0"/>
              <a:t>よろしくお願いいたします。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3DCD0-5C97-443A-84C4-1D302D9A99C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6946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008063"/>
            <a:ext cx="4443413" cy="3333750"/>
          </a:xfrm>
        </p:spPr>
      </p:sp>
      <p:sp>
        <p:nvSpPr>
          <p:cNvPr id="3" name="ノート プレースホルダー 2"/>
          <p:cNvSpPr>
            <a:spLocks noGrp="1"/>
          </p:cNvSpPr>
          <p:nvPr>
            <p:ph type="body" idx="1"/>
          </p:nvPr>
        </p:nvSpPr>
        <p:spPr>
          <a:xfrm>
            <a:off x="674212" y="4589585"/>
            <a:ext cx="5393690" cy="4048997"/>
          </a:xfrm>
        </p:spPr>
        <p:txBody>
          <a:bodyPr/>
          <a:lstStyle/>
          <a:p>
            <a:r>
              <a:rPr kumimoji="1" lang="ja-JP" altLang="en-US" dirty="0" smtClean="0"/>
              <a:t>最初に水道工事（管路の更新工事）の目的です。</a:t>
            </a:r>
            <a:endParaRPr kumimoji="1" lang="en-US" altLang="ja-JP" dirty="0" smtClean="0"/>
          </a:p>
          <a:p>
            <a:r>
              <a:rPr kumimoji="1" lang="ja-JP" altLang="en-US" dirty="0" smtClean="0"/>
              <a:t>これまでのおさらいになります。</a:t>
            </a:r>
            <a:endParaRPr kumimoji="1" lang="en-US" altLang="ja-JP" dirty="0" smtClean="0"/>
          </a:p>
          <a:p>
            <a:endParaRPr kumimoji="1" lang="en-US" altLang="ja-JP" dirty="0" smtClean="0"/>
          </a:p>
          <a:p>
            <a:r>
              <a:rPr kumimoji="1" lang="ja-JP" altLang="en-US" dirty="0" smtClean="0"/>
              <a:t>これまでご説明しました通り、水道工事の目的には</a:t>
            </a:r>
            <a:endParaRPr kumimoji="1" lang="en-US" altLang="ja-JP" dirty="0" smtClean="0"/>
          </a:p>
          <a:p>
            <a:r>
              <a:rPr kumimoji="1" lang="ja-JP" altLang="en-US" dirty="0" smtClean="0"/>
              <a:t>「老朽化対策」と「災害対策」の</a:t>
            </a:r>
            <a:endParaRPr kumimoji="1" lang="en-US" altLang="ja-JP" dirty="0" smtClean="0"/>
          </a:p>
          <a:p>
            <a:r>
              <a:rPr kumimoji="1" lang="ja-JP" altLang="en-US" dirty="0" smtClean="0"/>
              <a:t>二つがあります。</a:t>
            </a:r>
            <a:endParaRPr kumimoji="1" lang="en-US" altLang="ja-JP" dirty="0" smtClean="0"/>
          </a:p>
          <a:p>
            <a:endParaRPr kumimoji="1" lang="en-US" altLang="ja-JP" dirty="0" smtClean="0"/>
          </a:p>
          <a:p>
            <a:r>
              <a:rPr kumimoji="1" lang="ja-JP" altLang="en-US" dirty="0" smtClean="0"/>
              <a:t>まず、古くなった水道管は、経年化とともに腐食や劣化が進行し</a:t>
            </a:r>
            <a:endParaRPr kumimoji="1" lang="en-US" altLang="ja-JP" dirty="0" smtClean="0"/>
          </a:p>
          <a:p>
            <a:r>
              <a:rPr kumimoji="1" lang="ja-JP" altLang="en-US" dirty="0" smtClean="0"/>
              <a:t>水圧や道路を走る車の振動も加わり、そのまま放置すると漏水します。</a:t>
            </a:r>
            <a:endParaRPr kumimoji="1" lang="en-US" altLang="ja-JP" dirty="0" smtClean="0"/>
          </a:p>
          <a:p>
            <a:r>
              <a:rPr kumimoji="1" lang="ja-JP" altLang="en-US" dirty="0" smtClean="0"/>
              <a:t>また、大きな地震の力に耐えられず、管の継手部が外れ漏水します。</a:t>
            </a:r>
            <a:endParaRPr kumimoji="1" lang="en-US" altLang="ja-JP" dirty="0" smtClean="0"/>
          </a:p>
          <a:p>
            <a:endParaRPr kumimoji="1" lang="en-US" altLang="ja-JP" dirty="0" smtClean="0"/>
          </a:p>
          <a:p>
            <a:r>
              <a:rPr kumimoji="1" lang="ja-JP" altLang="en-US" dirty="0" smtClean="0"/>
              <a:t>大きな漏水事故になりますと、最悪の場合、長時間水が使えなくなったり、</a:t>
            </a:r>
            <a:endParaRPr kumimoji="1" lang="en-US" altLang="ja-JP" dirty="0" smtClean="0"/>
          </a:p>
          <a:p>
            <a:r>
              <a:rPr kumimoji="1" lang="ja-JP" altLang="en-US" dirty="0" smtClean="0"/>
              <a:t>道路が冠水・陥没し大きな二次災害を起こす可能性もあります。</a:t>
            </a:r>
            <a:endParaRPr kumimoji="1" lang="en-US" altLang="ja-JP" dirty="0" smtClean="0"/>
          </a:p>
          <a:p>
            <a:endParaRPr lang="en-US" altLang="ja-JP" dirty="0"/>
          </a:p>
          <a:p>
            <a:r>
              <a:rPr kumimoji="1" lang="ja-JP" altLang="en-US" dirty="0" smtClean="0"/>
              <a:t>こちら上の写真は、腐食や劣化による典型的な漏水の写真です。下は、東北の震災時の鋳鉄管の管口が外れた現場の写真です。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0585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883292"/>
            <a:ext cx="4444270" cy="3333600"/>
          </a:xfrm>
        </p:spPr>
      </p:sp>
      <p:sp>
        <p:nvSpPr>
          <p:cNvPr id="3" name="ノート プレースホルダー 2"/>
          <p:cNvSpPr>
            <a:spLocks noGrp="1"/>
          </p:cNvSpPr>
          <p:nvPr>
            <p:ph type="body" idx="1"/>
          </p:nvPr>
        </p:nvSpPr>
        <p:spPr>
          <a:xfrm>
            <a:off x="674212" y="4413737"/>
            <a:ext cx="5393690" cy="4418977"/>
          </a:xfrm>
        </p:spPr>
        <p:txBody>
          <a:bodyPr/>
          <a:lstStyle/>
          <a:p>
            <a:r>
              <a:rPr kumimoji="1" lang="ja-JP" altLang="en-US" dirty="0" smtClean="0"/>
              <a:t>そこで、水道管の事故や被害を減らすため、現在、順次、古い水道管を</a:t>
            </a:r>
            <a:endParaRPr kumimoji="1" lang="en-US" altLang="ja-JP" dirty="0" smtClean="0"/>
          </a:p>
          <a:p>
            <a:r>
              <a:rPr kumimoji="1" lang="ja-JP" altLang="en-US" dirty="0" smtClean="0"/>
              <a:t>地震に強い水道管「耐震管」に取替える工事を行っています。</a:t>
            </a:r>
            <a:endParaRPr kumimoji="1" lang="en-US" altLang="ja-JP" dirty="0" smtClean="0"/>
          </a:p>
          <a:p>
            <a:endParaRPr kumimoji="1" lang="en-US" altLang="ja-JP" dirty="0" smtClean="0"/>
          </a:p>
          <a:p>
            <a:r>
              <a:rPr kumimoji="1" lang="ja-JP" altLang="en-US" dirty="0" smtClean="0"/>
              <a:t>国が指定する耐震管には３種類ありますが、現在、</a:t>
            </a:r>
            <a:r>
              <a:rPr lang="ja-JP" altLang="en-US" dirty="0"/>
              <a:t>主</a:t>
            </a:r>
            <a:r>
              <a:rPr lang="ja-JP" altLang="en-US" dirty="0" smtClean="0"/>
              <a:t>に</a:t>
            </a:r>
            <a:r>
              <a:rPr kumimoji="1" lang="ja-JP" altLang="en-US" dirty="0" smtClean="0"/>
              <a:t>使っている耐震管は</a:t>
            </a:r>
            <a:endParaRPr kumimoji="1" lang="en-US" altLang="ja-JP" dirty="0" smtClean="0"/>
          </a:p>
          <a:p>
            <a:r>
              <a:rPr kumimoji="1" lang="ja-JP" altLang="en-US" dirty="0" smtClean="0"/>
              <a:t>左の写真にあります「離脱防止機能付きダクタイル鋳鉄管」です。</a:t>
            </a:r>
            <a:endParaRPr kumimoji="1" lang="en-US" altLang="ja-JP" dirty="0" smtClean="0"/>
          </a:p>
          <a:p>
            <a:r>
              <a:rPr kumimoji="1" lang="ja-JP" altLang="en-US" dirty="0" smtClean="0"/>
              <a:t>管の継ぎ目に伸縮性と抜き出し防止の機能があり、</a:t>
            </a:r>
            <a:endParaRPr kumimoji="1" lang="en-US" altLang="ja-JP" dirty="0" smtClean="0"/>
          </a:p>
          <a:p>
            <a:r>
              <a:rPr kumimoji="1" lang="ja-JP" altLang="en-US" dirty="0" smtClean="0"/>
              <a:t>地震時の地盤の動きに合わせて管路が動き、</a:t>
            </a:r>
            <a:endParaRPr kumimoji="1" lang="en-US" altLang="ja-JP" dirty="0" smtClean="0"/>
          </a:p>
          <a:p>
            <a:r>
              <a:rPr kumimoji="1" lang="ja-JP" altLang="en-US" dirty="0" smtClean="0"/>
              <a:t>抜け出さない仕組みになっています。</a:t>
            </a:r>
            <a:endParaRPr kumimoji="1" lang="en-US" altLang="ja-JP" dirty="0" smtClean="0"/>
          </a:p>
          <a:p>
            <a:endParaRPr kumimoji="1" lang="en-US" altLang="ja-JP" dirty="0" smtClean="0"/>
          </a:p>
          <a:p>
            <a:r>
              <a:rPr kumimoji="1" lang="ja-JP" altLang="en-US" u="sng" dirty="0" smtClean="0"/>
              <a:t>模型を用意しましたので回していただけますでしょうか。</a:t>
            </a:r>
            <a:endParaRPr kumimoji="1" lang="en-US" altLang="ja-JP" u="sng" dirty="0" smtClean="0"/>
          </a:p>
          <a:p>
            <a:endParaRPr kumimoji="1" lang="en-US" altLang="ja-JP" dirty="0" smtClean="0"/>
          </a:p>
          <a:p>
            <a:r>
              <a:rPr kumimoji="1" lang="ja-JP" altLang="en-US" dirty="0" smtClean="0"/>
              <a:t>阪神淡路大震災以降、大地震がいくつもありましたが、この耐震管の被害は</a:t>
            </a:r>
            <a:endParaRPr kumimoji="1" lang="en-US" altLang="ja-JP" dirty="0" smtClean="0"/>
          </a:p>
          <a:p>
            <a:r>
              <a:rPr kumimoji="1" lang="ja-JP" altLang="en-US" dirty="0" smtClean="0"/>
              <a:t>これまで報告されておりません。</a:t>
            </a:r>
            <a:endParaRPr kumimoji="1" lang="en-US" altLang="ja-JP" dirty="0" smtClean="0"/>
          </a:p>
          <a:p>
            <a:endParaRPr kumimoji="1" lang="en-US" altLang="ja-JP" dirty="0" smtClean="0"/>
          </a:p>
          <a:p>
            <a:r>
              <a:rPr kumimoji="1" lang="ja-JP" altLang="en-US" dirty="0" smtClean="0"/>
              <a:t>右側上の写真は、耐震管をクレーで吊った様子ですが、</a:t>
            </a:r>
            <a:endParaRPr kumimoji="1" lang="en-US" altLang="ja-JP" dirty="0" smtClean="0"/>
          </a:p>
          <a:p>
            <a:r>
              <a:rPr kumimoji="1" lang="ja-JP" altLang="en-US" dirty="0" smtClean="0"/>
              <a:t>こうした状況でも抜けないという、鋳鉄管協会のＰＲ写真です。</a:t>
            </a:r>
            <a:endParaRPr kumimoji="1" lang="en-US" altLang="ja-JP" dirty="0" smtClean="0"/>
          </a:p>
          <a:p>
            <a:r>
              <a:rPr kumimoji="1" lang="ja-JP" altLang="en-US" dirty="0" smtClean="0"/>
              <a:t>また、右下は仙台市水道局提供の写真ですが、東北の震災時の記録で</a:t>
            </a:r>
            <a:endParaRPr kumimoji="1" lang="en-US" altLang="ja-JP" dirty="0" smtClean="0"/>
          </a:p>
          <a:p>
            <a:r>
              <a:rPr kumimoji="1" lang="ja-JP" altLang="en-US" dirty="0" smtClean="0"/>
              <a:t>津波にも耐えた耐震管の様子です。</a:t>
            </a:r>
            <a:endParaRPr kumimoji="1" lang="en-US" altLang="ja-JP" dirty="0" smtClean="0"/>
          </a:p>
          <a:p>
            <a:endParaRPr kumimoji="1" lang="en-US" altLang="ja-JP" dirty="0" smtClean="0"/>
          </a:p>
          <a:p>
            <a:r>
              <a:rPr kumimoji="1" lang="ja-JP" altLang="en-US" dirty="0" smtClean="0"/>
              <a:t>現在、老朽化対策、耐震化対策として、</a:t>
            </a:r>
            <a:endParaRPr kumimoji="1" lang="en-US" altLang="ja-JP" dirty="0" smtClean="0"/>
          </a:p>
          <a:p>
            <a:r>
              <a:rPr kumimoji="1" lang="ja-JP" altLang="en-US" dirty="0" smtClean="0"/>
              <a:t>年間２０キロ近い更新工事を発注しています。</a:t>
            </a:r>
            <a:endParaRPr kumimoji="1" lang="en-US" altLang="ja-JP" dirty="0" smtClean="0"/>
          </a:p>
          <a:p>
            <a:r>
              <a:rPr kumimoji="1" lang="ja-JP" altLang="en-US" dirty="0" smtClean="0"/>
              <a:t>今日は、その更新工事について、ご紹介したいと思います。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9314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839303"/>
            <a:ext cx="4444270" cy="3333600"/>
          </a:xfrm>
        </p:spPr>
      </p:sp>
      <p:sp>
        <p:nvSpPr>
          <p:cNvPr id="3" name="ノート プレースホルダー 2"/>
          <p:cNvSpPr>
            <a:spLocks noGrp="1"/>
          </p:cNvSpPr>
          <p:nvPr>
            <p:ph type="body" idx="1"/>
          </p:nvPr>
        </p:nvSpPr>
        <p:spPr>
          <a:xfrm>
            <a:off x="674212" y="4308231"/>
            <a:ext cx="5393690" cy="4330351"/>
          </a:xfrm>
        </p:spPr>
        <p:txBody>
          <a:bodyPr/>
          <a:lstStyle/>
          <a:p>
            <a:r>
              <a:rPr kumimoji="1" lang="ja-JP" altLang="en-US" dirty="0" smtClean="0"/>
              <a:t>水道管路の工事に関しましては、昭和５０年代半ばまでは</a:t>
            </a:r>
            <a:endParaRPr kumimoji="1" lang="en-US" altLang="ja-JP" dirty="0" smtClean="0"/>
          </a:p>
          <a:p>
            <a:r>
              <a:rPr kumimoji="1" lang="ja-JP" altLang="en-US" dirty="0" smtClean="0"/>
              <a:t>職員が、直営で工事を行っていましたが、</a:t>
            </a:r>
            <a:endParaRPr kumimoji="1" lang="en-US" altLang="ja-JP" dirty="0" smtClean="0"/>
          </a:p>
          <a:p>
            <a:r>
              <a:rPr kumimoji="1" lang="ja-JP" altLang="en-US" dirty="0" smtClean="0"/>
              <a:t>現在は、すべて、建設会社等が請負工事として行っています。</a:t>
            </a:r>
            <a:endParaRPr kumimoji="1" lang="en-US" altLang="ja-JP" dirty="0" smtClean="0"/>
          </a:p>
          <a:p>
            <a:r>
              <a:rPr kumimoji="1" lang="ja-JP" altLang="en-US" dirty="0" smtClean="0"/>
              <a:t>職員の役割としましては、工事の計画立案、設計、そして</a:t>
            </a:r>
            <a:endParaRPr kumimoji="1" lang="en-US" altLang="ja-JP" dirty="0" smtClean="0"/>
          </a:p>
          <a:p>
            <a:r>
              <a:rPr kumimoji="1" lang="ja-JP" altLang="en-US" dirty="0" smtClean="0"/>
              <a:t>工事現場の監理監督となります</a:t>
            </a:r>
            <a:endParaRPr kumimoji="1" lang="en-US" altLang="ja-JP" dirty="0" smtClean="0"/>
          </a:p>
          <a:p>
            <a:r>
              <a:rPr kumimoji="1" lang="ja-JP" altLang="en-US" dirty="0" smtClean="0"/>
              <a:t>それでは水道工事の概要に移ります。</a:t>
            </a:r>
            <a:endParaRPr kumimoji="1" lang="en-US" altLang="ja-JP" dirty="0" smtClean="0"/>
          </a:p>
          <a:p>
            <a:r>
              <a:rPr kumimoji="1" lang="ja-JP" altLang="en-US" dirty="0" smtClean="0"/>
              <a:t>古い水道管の更新工事の流れについて説明します。</a:t>
            </a:r>
            <a:endParaRPr kumimoji="1" lang="en-US" altLang="ja-JP" dirty="0" smtClean="0"/>
          </a:p>
          <a:p>
            <a:endParaRPr kumimoji="1" lang="en-US" altLang="ja-JP" dirty="0" smtClean="0"/>
          </a:p>
          <a:p>
            <a:r>
              <a:rPr kumimoji="1" lang="ja-JP" altLang="en-US" dirty="0" smtClean="0"/>
              <a:t>まず、工事を実施するにあたって、職員が現地の調査・測量を行います。</a:t>
            </a:r>
            <a:endParaRPr kumimoji="1" lang="en-US" altLang="ja-JP" dirty="0" smtClean="0"/>
          </a:p>
          <a:p>
            <a:r>
              <a:rPr kumimoji="1" lang="ja-JP" altLang="en-US" dirty="0" smtClean="0"/>
              <a:t>調査の内容としましては、右上にあります</a:t>
            </a:r>
            <a:endParaRPr kumimoji="1" lang="en-US" altLang="ja-JP" dirty="0" smtClean="0"/>
          </a:p>
          <a:p>
            <a:r>
              <a:rPr kumimoji="1" lang="ja-JP" altLang="en-US" dirty="0" smtClean="0"/>
              <a:t>水道管路台帳を基に、水道管の占用位置の確認に始まり、</a:t>
            </a:r>
            <a:endParaRPr kumimoji="1" lang="en-US" altLang="ja-JP" dirty="0" smtClean="0"/>
          </a:p>
          <a:p>
            <a:r>
              <a:rPr kumimoji="1" lang="ja-JP" altLang="en-US" dirty="0" smtClean="0"/>
              <a:t>付近の他企業管（東電、</a:t>
            </a:r>
            <a:r>
              <a:rPr kumimoji="1" lang="en-US" altLang="ja-JP" dirty="0" smtClean="0"/>
              <a:t>NTT</a:t>
            </a:r>
            <a:r>
              <a:rPr kumimoji="1" lang="ja-JP" altLang="en-US" dirty="0" err="1" smtClean="0"/>
              <a:t>、</a:t>
            </a:r>
            <a:r>
              <a:rPr kumimoji="1" lang="ja-JP" altLang="en-US" dirty="0" smtClean="0"/>
              <a:t>東京ガス、</a:t>
            </a:r>
            <a:r>
              <a:rPr kumimoji="1" lang="en-US" altLang="ja-JP" dirty="0" smtClean="0"/>
              <a:t>CATV</a:t>
            </a:r>
            <a:r>
              <a:rPr kumimoji="1" lang="ja-JP" altLang="en-US" dirty="0" smtClean="0"/>
              <a:t>など）の調査、</a:t>
            </a:r>
            <a:endParaRPr kumimoji="1" lang="en-US" altLang="ja-JP" dirty="0" smtClean="0"/>
          </a:p>
          <a:p>
            <a:r>
              <a:rPr kumimoji="1" lang="ja-JP" altLang="en-US" dirty="0" smtClean="0"/>
              <a:t>施工延長の測量、各家の給水管の位置、口径の確認、</a:t>
            </a:r>
            <a:endParaRPr kumimoji="1" lang="en-US" altLang="ja-JP" dirty="0" smtClean="0"/>
          </a:p>
          <a:p>
            <a:r>
              <a:rPr kumimoji="1" lang="ja-JP" altLang="en-US" dirty="0" smtClean="0"/>
              <a:t>施工条件などの把握を行います。</a:t>
            </a:r>
            <a:endParaRPr kumimoji="1" lang="en-US" altLang="ja-JP" dirty="0" smtClean="0"/>
          </a:p>
          <a:p>
            <a:endParaRPr kumimoji="1" lang="en-US" altLang="ja-JP" dirty="0" smtClean="0"/>
          </a:p>
          <a:p>
            <a:r>
              <a:rPr kumimoji="1" lang="ja-JP" altLang="en-US" dirty="0" smtClean="0"/>
              <a:t>その後、設計に移りますが、管路工事の設計に関しては</a:t>
            </a:r>
            <a:endParaRPr kumimoji="1" lang="en-US" altLang="ja-JP" dirty="0" smtClean="0"/>
          </a:p>
          <a:p>
            <a:r>
              <a:rPr kumimoji="1" lang="ja-JP" altLang="en-US" dirty="0" smtClean="0"/>
              <a:t>特殊な工事を除いて、現在、職員が行っています。</a:t>
            </a:r>
            <a:endParaRPr kumimoji="1" lang="en-US" altLang="ja-JP" dirty="0" smtClean="0"/>
          </a:p>
          <a:p>
            <a:r>
              <a:rPr kumimoji="1" lang="ja-JP" altLang="en-US" dirty="0" smtClean="0"/>
              <a:t>設計は、</a:t>
            </a:r>
            <a:r>
              <a:rPr kumimoji="1" lang="en-US" altLang="ja-JP" dirty="0" smtClean="0"/>
              <a:t>CAD</a:t>
            </a:r>
            <a:r>
              <a:rPr kumimoji="1" lang="ja-JP" altLang="en-US" dirty="0" smtClean="0"/>
              <a:t>システムによる図面の作成が主な内容となります。</a:t>
            </a:r>
            <a:endParaRPr kumimoji="1" lang="en-US" altLang="ja-JP" dirty="0" smtClean="0"/>
          </a:p>
          <a:p>
            <a:r>
              <a:rPr kumimoji="1" lang="ja-JP" altLang="en-US" dirty="0" smtClean="0"/>
              <a:t>左の写真は、そのサンプルです。</a:t>
            </a:r>
            <a:endParaRPr kumimoji="1" lang="en-US" altLang="ja-JP" dirty="0" smtClean="0"/>
          </a:p>
          <a:p>
            <a:endParaRPr kumimoji="1" lang="en-US" altLang="ja-JP" dirty="0" smtClean="0"/>
          </a:p>
          <a:p>
            <a:r>
              <a:rPr kumimoji="1" lang="ja-JP" altLang="en-US" dirty="0" smtClean="0"/>
              <a:t>設計・積算が終わりますと、工事の発注となりますが、</a:t>
            </a:r>
            <a:endParaRPr kumimoji="1" lang="en-US" altLang="ja-JP" dirty="0" smtClean="0"/>
          </a:p>
          <a:p>
            <a:r>
              <a:rPr kumimoji="1" lang="ja-JP" altLang="en-US" dirty="0" smtClean="0"/>
              <a:t>これにあわせて、地元への工事照会、道路占用許可の申請などを行い、</a:t>
            </a:r>
            <a:endParaRPr kumimoji="1" lang="en-US" altLang="ja-JP" dirty="0" smtClean="0"/>
          </a:p>
          <a:p>
            <a:r>
              <a:rPr kumimoji="1" lang="ja-JP" altLang="en-US" dirty="0" smtClean="0"/>
              <a:t>許可が下りた段階で工事着手となります。</a:t>
            </a:r>
            <a:endParaRPr kumimoji="1" lang="en-US" altLang="ja-JP" dirty="0" smtClean="0"/>
          </a:p>
          <a:p>
            <a:endParaRPr kumimoji="1" lang="en-US" altLang="ja-JP" dirty="0" smtClean="0"/>
          </a:p>
          <a:p>
            <a:r>
              <a:rPr kumimoji="1" lang="ja-JP" altLang="en-US" dirty="0" smtClean="0"/>
              <a:t>ここまでの一連の作業を、一現場に対して職員が一人で行い、</a:t>
            </a:r>
            <a:endParaRPr kumimoji="1" lang="en-US" altLang="ja-JP" dirty="0" smtClean="0"/>
          </a:p>
          <a:p>
            <a:r>
              <a:rPr kumimoji="1" lang="ja-JP" altLang="en-US" dirty="0" smtClean="0"/>
              <a:t>ここから工事が動き出すことになります。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9202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1" y="1008203"/>
            <a:ext cx="4444271" cy="3333600"/>
          </a:xfrm>
        </p:spPr>
      </p:sp>
      <p:sp>
        <p:nvSpPr>
          <p:cNvPr id="3" name="ノート プレースホルダー 2"/>
          <p:cNvSpPr>
            <a:spLocks noGrp="1"/>
          </p:cNvSpPr>
          <p:nvPr>
            <p:ph type="body" idx="1"/>
          </p:nvPr>
        </p:nvSpPr>
        <p:spPr>
          <a:xfrm>
            <a:off x="674212" y="4536831"/>
            <a:ext cx="5393690" cy="4101751"/>
          </a:xfrm>
        </p:spPr>
        <p:txBody>
          <a:bodyPr/>
          <a:lstStyle/>
          <a:p>
            <a:r>
              <a:rPr kumimoji="1" lang="ja-JP" altLang="en-US" dirty="0" smtClean="0"/>
              <a:t>ここからが、実際の工事の手順になります。</a:t>
            </a:r>
            <a:endParaRPr kumimoji="1" lang="en-US" altLang="ja-JP" dirty="0" smtClean="0"/>
          </a:p>
          <a:p>
            <a:endParaRPr kumimoji="1" lang="en-US" altLang="ja-JP" dirty="0" smtClean="0"/>
          </a:p>
          <a:p>
            <a:r>
              <a:rPr kumimoji="1" lang="ja-JP" altLang="en-US" dirty="0" smtClean="0"/>
              <a:t>まず最初に行うのが「試掘」という作業になります。</a:t>
            </a:r>
            <a:endParaRPr kumimoji="1" lang="en-US" altLang="ja-JP" dirty="0" smtClean="0"/>
          </a:p>
          <a:p>
            <a:r>
              <a:rPr kumimoji="1" lang="ja-JP" altLang="en-US" dirty="0" smtClean="0"/>
              <a:t>新しい水道管を入れていくために、実際に道路を掘り起こし、</a:t>
            </a:r>
            <a:endParaRPr kumimoji="1" lang="en-US" altLang="ja-JP" dirty="0" smtClean="0"/>
          </a:p>
          <a:p>
            <a:r>
              <a:rPr kumimoji="1" lang="ja-JP" altLang="en-US" dirty="0" smtClean="0"/>
              <a:t>他企業管の埋設など地中の状況を確認して、水道管を</a:t>
            </a:r>
            <a:endParaRPr kumimoji="1" lang="en-US" altLang="ja-JP" dirty="0" smtClean="0"/>
          </a:p>
          <a:p>
            <a:r>
              <a:rPr kumimoji="1" lang="ja-JP" altLang="en-US" dirty="0" smtClean="0"/>
              <a:t>入れていく位置を決めていきます。</a:t>
            </a:r>
            <a:endParaRPr kumimoji="1" lang="en-US" altLang="ja-JP" dirty="0" smtClean="0"/>
          </a:p>
          <a:p>
            <a:endParaRPr kumimoji="1" lang="en-US" altLang="ja-JP" dirty="0" smtClean="0"/>
          </a:p>
          <a:p>
            <a:r>
              <a:rPr kumimoji="1" lang="ja-JP" altLang="en-US" dirty="0" smtClean="0"/>
              <a:t>下の写真は現在、甲府の中心部で行われている工事での試掘の様子です。</a:t>
            </a:r>
            <a:endParaRPr kumimoji="1" lang="en-US" altLang="ja-JP" dirty="0" smtClean="0"/>
          </a:p>
          <a:p>
            <a:r>
              <a:rPr kumimoji="1" lang="ja-JP" altLang="en-US" dirty="0" smtClean="0"/>
              <a:t>オレンジ色の管は東電さんのケーブルです。</a:t>
            </a:r>
            <a:endParaRPr kumimoji="1" lang="en-US" altLang="ja-JP" dirty="0" smtClean="0"/>
          </a:p>
          <a:p>
            <a:endParaRPr kumimoji="1" lang="en-US" altLang="ja-JP" dirty="0" smtClean="0"/>
          </a:p>
          <a:p>
            <a:r>
              <a:rPr kumimoji="1" lang="ja-JP" altLang="en-US" dirty="0" smtClean="0"/>
              <a:t>昔は道路に埋設されているのは水道と下水道、</a:t>
            </a:r>
            <a:endParaRPr kumimoji="1" lang="en-US" altLang="ja-JP" dirty="0" smtClean="0"/>
          </a:p>
          <a:p>
            <a:r>
              <a:rPr kumimoji="1" lang="ja-JP" altLang="en-US" dirty="0" smtClean="0"/>
              <a:t>一部にガス管がある程度だったのですが、</a:t>
            </a:r>
            <a:endParaRPr kumimoji="1" lang="en-US" altLang="ja-JP" dirty="0" smtClean="0"/>
          </a:p>
          <a:p>
            <a:r>
              <a:rPr kumimoji="1" lang="ja-JP" altLang="en-US" dirty="0" smtClean="0"/>
              <a:t>このように、今は、道路の中は各企業の管が輻輳しており</a:t>
            </a:r>
            <a:endParaRPr kumimoji="1" lang="en-US" altLang="ja-JP" dirty="0" smtClean="0"/>
          </a:p>
          <a:p>
            <a:r>
              <a:rPr kumimoji="1" lang="ja-JP" altLang="en-US" dirty="0" smtClean="0"/>
              <a:t>新しい水道管を入れていくことも非常に難しい時代になってきています。</a:t>
            </a:r>
            <a:endParaRPr kumimoji="1" lang="en-US" altLang="ja-JP" dirty="0" smtClean="0"/>
          </a:p>
          <a:p>
            <a:endParaRPr kumimoji="1" lang="en-US" altLang="ja-JP" dirty="0" smtClean="0"/>
          </a:p>
          <a:p>
            <a:r>
              <a:rPr kumimoji="1" lang="ja-JP" altLang="en-US" dirty="0" smtClean="0"/>
              <a:t>したがって、こうした場所では基本的に古い水道管を撤去して</a:t>
            </a:r>
            <a:endParaRPr kumimoji="1" lang="en-US" altLang="ja-JP" dirty="0" smtClean="0"/>
          </a:p>
          <a:p>
            <a:r>
              <a:rPr kumimoji="1" lang="ja-JP" altLang="en-US" dirty="0" smtClean="0"/>
              <a:t>同じ場所に新しい水道管を入れることになります。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1460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2" y="756139"/>
            <a:ext cx="4444270" cy="3333600"/>
          </a:xfrm>
        </p:spPr>
      </p:sp>
      <p:sp>
        <p:nvSpPr>
          <p:cNvPr id="3" name="ノート プレースホルダー 2"/>
          <p:cNvSpPr>
            <a:spLocks noGrp="1"/>
          </p:cNvSpPr>
          <p:nvPr>
            <p:ph type="body" idx="1"/>
          </p:nvPr>
        </p:nvSpPr>
        <p:spPr>
          <a:xfrm>
            <a:off x="674212" y="4325815"/>
            <a:ext cx="5393690" cy="4312767"/>
          </a:xfrm>
        </p:spPr>
        <p:txBody>
          <a:bodyPr/>
          <a:lstStyle/>
          <a:p>
            <a:r>
              <a:rPr kumimoji="1" lang="ja-JP" altLang="en-US" dirty="0" smtClean="0"/>
              <a:t>二つ目の手順としましては、「仮設管の設置工事」になります。</a:t>
            </a:r>
            <a:endParaRPr kumimoji="1" lang="en-US" altLang="ja-JP" dirty="0" smtClean="0"/>
          </a:p>
          <a:p>
            <a:endParaRPr kumimoji="1" lang="en-US" altLang="ja-JP" dirty="0" smtClean="0"/>
          </a:p>
          <a:p>
            <a:r>
              <a:rPr kumimoji="1" lang="ja-JP" altLang="en-US" dirty="0" smtClean="0"/>
              <a:t>古い水道管をいきなり取ってしまうと、工事の間、</a:t>
            </a:r>
            <a:endParaRPr kumimoji="1" lang="en-US" altLang="ja-JP" dirty="0" smtClean="0"/>
          </a:p>
          <a:p>
            <a:r>
              <a:rPr kumimoji="1" lang="ja-JP" altLang="en-US" dirty="0" smtClean="0"/>
              <a:t>断水になってしまいますので、臨時給水のための仮の管を設置します。</a:t>
            </a:r>
            <a:endParaRPr kumimoji="1" lang="en-US" altLang="ja-JP" dirty="0" smtClean="0"/>
          </a:p>
          <a:p>
            <a:endParaRPr kumimoji="1" lang="en-US" altLang="ja-JP" dirty="0" smtClean="0"/>
          </a:p>
          <a:p>
            <a:r>
              <a:rPr kumimoji="1" lang="ja-JP" altLang="en-US" dirty="0" smtClean="0"/>
              <a:t>下の写真にありますように、仮設管は工事の支障にならないように</a:t>
            </a:r>
            <a:endParaRPr kumimoji="1" lang="en-US" altLang="ja-JP" dirty="0" smtClean="0"/>
          </a:p>
          <a:p>
            <a:r>
              <a:rPr kumimoji="1" lang="ja-JP" altLang="en-US" dirty="0" smtClean="0"/>
              <a:t>道路の際に浅く埋設するか、あるいは場所によっては</a:t>
            </a:r>
            <a:endParaRPr kumimoji="1" lang="en-US" altLang="ja-JP" dirty="0" smtClean="0"/>
          </a:p>
          <a:p>
            <a:r>
              <a:rPr kumimoji="1" lang="ja-JP" altLang="en-US" dirty="0" smtClean="0"/>
              <a:t>道路側溝などの中に入れる場合もあります。</a:t>
            </a:r>
            <a:endParaRPr kumimoji="1" lang="en-US" altLang="ja-JP" dirty="0" smtClean="0"/>
          </a:p>
          <a:p>
            <a:endParaRPr kumimoji="1" lang="en-US" altLang="ja-JP" dirty="0" smtClean="0"/>
          </a:p>
          <a:p>
            <a:r>
              <a:rPr kumimoji="1" lang="ja-JP" altLang="en-US" dirty="0" smtClean="0"/>
              <a:t>仮設管には主にビニール管を使い、水の送り方など工夫しながら、</a:t>
            </a:r>
            <a:endParaRPr kumimoji="1" lang="en-US" altLang="ja-JP" dirty="0" smtClean="0"/>
          </a:p>
          <a:p>
            <a:r>
              <a:rPr kumimoji="1" lang="ja-JP" altLang="en-US" dirty="0" smtClean="0"/>
              <a:t>必要最小限の規模で施工します。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7671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1" y="740017"/>
            <a:ext cx="4444271" cy="3333600"/>
          </a:xfrm>
        </p:spPr>
      </p:sp>
      <p:sp>
        <p:nvSpPr>
          <p:cNvPr id="3" name="ノート プレースホルダー 2"/>
          <p:cNvSpPr>
            <a:spLocks noGrp="1"/>
          </p:cNvSpPr>
          <p:nvPr>
            <p:ph type="body" idx="1"/>
          </p:nvPr>
        </p:nvSpPr>
        <p:spPr>
          <a:xfrm>
            <a:off x="674212" y="4360985"/>
            <a:ext cx="5393690" cy="4277597"/>
          </a:xfrm>
        </p:spPr>
        <p:txBody>
          <a:bodyPr/>
          <a:lstStyle/>
          <a:p>
            <a:r>
              <a:rPr kumimoji="1" lang="ja-JP" altLang="en-US" dirty="0" smtClean="0"/>
              <a:t>三つ目の手順です。</a:t>
            </a:r>
            <a:endParaRPr kumimoji="1" lang="en-US" altLang="ja-JP" dirty="0" smtClean="0"/>
          </a:p>
          <a:p>
            <a:r>
              <a:rPr kumimoji="1" lang="ja-JP" altLang="en-US" dirty="0" smtClean="0"/>
              <a:t>仮設管を入れ終わりますと、</a:t>
            </a:r>
            <a:endParaRPr kumimoji="1" lang="en-US" altLang="ja-JP" dirty="0" smtClean="0"/>
          </a:p>
          <a:p>
            <a:r>
              <a:rPr kumimoji="1" lang="ja-JP" altLang="en-US" dirty="0" smtClean="0"/>
              <a:t>次に各家の給水管を仮設管に切り替える作業に移ります。</a:t>
            </a:r>
            <a:endParaRPr kumimoji="1" lang="en-US" altLang="ja-JP" dirty="0" smtClean="0"/>
          </a:p>
          <a:p>
            <a:endParaRPr kumimoji="1" lang="en-US" altLang="ja-JP" dirty="0" smtClean="0"/>
          </a:p>
          <a:p>
            <a:r>
              <a:rPr kumimoji="1" lang="ja-JP" altLang="en-US" dirty="0" smtClean="0"/>
              <a:t>下の写真にありますように、仮設管から給水管を取り出して（左写真）</a:t>
            </a:r>
            <a:endParaRPr kumimoji="1" lang="en-US" altLang="ja-JP" dirty="0" smtClean="0"/>
          </a:p>
          <a:p>
            <a:r>
              <a:rPr kumimoji="1" lang="ja-JP" altLang="en-US" dirty="0" smtClean="0"/>
              <a:t>宅地内の水道メーター付近を一度掘り起こし、引き込んでいきます。（中写真）</a:t>
            </a:r>
            <a:endParaRPr kumimoji="1" lang="en-US" altLang="ja-JP" dirty="0" smtClean="0"/>
          </a:p>
          <a:p>
            <a:r>
              <a:rPr kumimoji="1" lang="ja-JP" altLang="en-US" dirty="0" smtClean="0"/>
              <a:t>給水管はポリエチレン製の管、もしくはステンレス製の管を使用します。</a:t>
            </a:r>
            <a:endParaRPr kumimoji="1" lang="en-US" altLang="ja-JP" dirty="0" smtClean="0"/>
          </a:p>
          <a:p>
            <a:endParaRPr kumimoji="1" lang="en-US" altLang="ja-JP" dirty="0" smtClean="0"/>
          </a:p>
          <a:p>
            <a:r>
              <a:rPr kumimoji="1" lang="ja-JP" altLang="en-US" dirty="0" smtClean="0"/>
              <a:t>今は、各家のメーター周りがコンクリートや化粧タイルなどの場合も多く</a:t>
            </a:r>
            <a:endParaRPr kumimoji="1" lang="en-US" altLang="ja-JP" dirty="0" smtClean="0"/>
          </a:p>
          <a:p>
            <a:r>
              <a:rPr kumimoji="1" lang="ja-JP" altLang="en-US" dirty="0" smtClean="0"/>
              <a:t>お客さんの了解を得て、これをとりこわすにも大変な時間を要します。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6929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8921" y="845526"/>
            <a:ext cx="4444271" cy="3333600"/>
          </a:xfrm>
        </p:spPr>
      </p:sp>
      <p:sp>
        <p:nvSpPr>
          <p:cNvPr id="3" name="ノート プレースホルダー 2"/>
          <p:cNvSpPr>
            <a:spLocks noGrp="1"/>
          </p:cNvSpPr>
          <p:nvPr>
            <p:ph type="body" idx="1"/>
          </p:nvPr>
        </p:nvSpPr>
        <p:spPr>
          <a:xfrm>
            <a:off x="674212" y="4448908"/>
            <a:ext cx="5393690" cy="2623101"/>
          </a:xfrm>
        </p:spPr>
        <p:txBody>
          <a:bodyPr/>
          <a:lstStyle/>
          <a:p>
            <a:r>
              <a:rPr kumimoji="1" lang="ja-JP" altLang="en-US" dirty="0" smtClean="0"/>
              <a:t>手順</a:t>
            </a:r>
            <a:r>
              <a:rPr kumimoji="1" lang="en-US" altLang="ja-JP" dirty="0" smtClean="0"/>
              <a:t>4</a:t>
            </a:r>
            <a:r>
              <a:rPr kumimoji="1" lang="ja-JP" altLang="en-US" dirty="0" smtClean="0"/>
              <a:t>としまして</a:t>
            </a:r>
            <a:endParaRPr kumimoji="1" lang="en-US" altLang="ja-JP" dirty="0" smtClean="0"/>
          </a:p>
          <a:p>
            <a:r>
              <a:rPr kumimoji="1" lang="ja-JP" altLang="en-US" dirty="0" smtClean="0"/>
              <a:t>仮設管への給水切替が完了したところで、</a:t>
            </a:r>
            <a:endParaRPr kumimoji="1" lang="en-US" altLang="ja-JP" dirty="0" smtClean="0"/>
          </a:p>
          <a:p>
            <a:r>
              <a:rPr kumimoji="1" lang="ja-JP" altLang="en-US" dirty="0" smtClean="0"/>
              <a:t>古い水道管を撤去していきます。</a:t>
            </a:r>
            <a:endParaRPr kumimoji="1" lang="en-US" altLang="ja-JP" dirty="0" smtClean="0"/>
          </a:p>
          <a:p>
            <a:endParaRPr kumimoji="1" lang="en-US" altLang="ja-JP" dirty="0" smtClean="0"/>
          </a:p>
          <a:p>
            <a:r>
              <a:rPr kumimoji="1" lang="ja-JP" altLang="en-US" dirty="0" smtClean="0"/>
              <a:t>下の写真は手順</a:t>
            </a:r>
            <a:r>
              <a:rPr kumimoji="1" lang="en-US" altLang="ja-JP" dirty="0" smtClean="0"/>
              <a:t>1</a:t>
            </a:r>
            <a:r>
              <a:rPr kumimoji="1" lang="ja-JP" altLang="en-US" dirty="0" smtClean="0"/>
              <a:t>の試掘で見ていただいたのと同じ現場ですが</a:t>
            </a:r>
            <a:endParaRPr kumimoji="1" lang="en-US" altLang="ja-JP" dirty="0" smtClean="0"/>
          </a:p>
          <a:p>
            <a:r>
              <a:rPr kumimoji="1" lang="ja-JP" altLang="en-US" dirty="0" smtClean="0"/>
              <a:t>夜間での撤去作業の様子です。</a:t>
            </a:r>
            <a:endParaRPr kumimoji="1" lang="en-US" altLang="ja-JP" dirty="0" smtClean="0"/>
          </a:p>
          <a:p>
            <a:endParaRPr kumimoji="1" lang="en-US" altLang="ja-JP" dirty="0" smtClean="0"/>
          </a:p>
          <a:p>
            <a:r>
              <a:rPr kumimoji="1" lang="ja-JP" altLang="en-US" dirty="0" smtClean="0"/>
              <a:t>左から管の吊上げ、真ん中が管の切断の様子。</a:t>
            </a:r>
            <a:endParaRPr kumimoji="1" lang="en-US" altLang="ja-JP" dirty="0" smtClean="0"/>
          </a:p>
          <a:p>
            <a:r>
              <a:rPr kumimoji="1" lang="ja-JP" altLang="en-US" dirty="0" smtClean="0"/>
              <a:t>右は既設の消火栓を撤去している様子です。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3CCE4-84F8-4B95-8289-5EB3F85153F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71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ubtitle 2"/>
          <p:cNvSpPr>
            <a:spLocks noGrp="1"/>
          </p:cNvSpPr>
          <p:nvPr>
            <p:ph type="subTitle" idx="1"/>
          </p:nvPr>
        </p:nvSpPr>
        <p:spPr>
          <a:xfrm>
            <a:off x="1473801" y="5052556"/>
            <a:ext cx="5637011" cy="882119"/>
          </a:xfrm>
        </p:spPr>
        <p:txBody>
          <a:bodyPr>
            <a:normAutofit/>
          </a:bodyPr>
          <a:lstStyle>
            <a:lvl1pPr marL="0" indent="0" algn="l">
              <a:buNone/>
              <a:defRPr sz="1238">
                <a:solidFill>
                  <a:schemeClr val="tx2"/>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2" name="Title 1"/>
          <p:cNvSpPr>
            <a:spLocks noGrp="1"/>
          </p:cNvSpPr>
          <p:nvPr>
            <p:ph type="ctrTitle"/>
          </p:nvPr>
        </p:nvSpPr>
        <p:spPr>
          <a:xfrm>
            <a:off x="817589" y="3132300"/>
            <a:ext cx="7175351" cy="1793167"/>
          </a:xfrm>
          <a:effectLst/>
        </p:spPr>
        <p:txBody>
          <a:bodyPr>
            <a:noAutofit/>
          </a:bodyPr>
          <a:lstStyle>
            <a:lvl1pPr marL="360036" indent="-257169" algn="l">
              <a:defRPr sz="3038"/>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2445260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7871787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9" y="376525"/>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21" y="731530"/>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02912878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473798" y="5052550"/>
            <a:ext cx="5637011"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FE9DD1C-D78F-4272-890A-D5D0E8CEA706}"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2" name="Title 1"/>
          <p:cNvSpPr>
            <a:spLocks noGrp="1"/>
          </p:cNvSpPr>
          <p:nvPr>
            <p:ph type="ctrTitle"/>
          </p:nvPr>
        </p:nvSpPr>
        <p:spPr>
          <a:xfrm>
            <a:off x="817586" y="3132295"/>
            <a:ext cx="7175351" cy="1793167"/>
          </a:xfrm>
          <a:effectLst/>
        </p:spPr>
        <p:txBody>
          <a:bodyPr>
            <a:noAutofit/>
          </a:bodyPr>
          <a:lstStyle>
            <a:lvl1pPr marL="480060" indent="-342900" algn="l">
              <a:defRPr sz="4050"/>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110597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95F43A-3B69-4836-9273-DCDC4C3FC323}"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23631216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33198" y="2172648"/>
            <a:ext cx="5966667" cy="2423346"/>
          </a:xfrm>
          <a:effectLst/>
        </p:spPr>
        <p:txBody>
          <a:bodyPr anchor="b"/>
          <a:lstStyle>
            <a:lvl1pPr algn="r">
              <a:defRPr sz="345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42" y="4607512"/>
            <a:ext cx="5970495" cy="835460"/>
          </a:xfrm>
        </p:spPr>
        <p:txBody>
          <a:bodyPr anchor="t"/>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4B4C939-7804-484B-AEC4-2F6EE5167913}"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0657443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6600DA-DB9B-42F2-8D47-F728CC4536BE}" type="datetime1">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28078793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3"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ctr" defTabSz="685800" rtl="0" eaLnBrk="1" latinLnBrk="0" hangingPunct="1">
              <a:spcBef>
                <a:spcPct val="20000"/>
              </a:spcBef>
              <a:spcAft>
                <a:spcPts val="225"/>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6250306-76C3-4AEB-9FF4-E020C4321ECF}" type="datetime1">
              <a:rPr kumimoji="1" lang="ja-JP" altLang="en-US" smtClean="0"/>
              <a:t>2023/10/6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36203026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62F1EF4-F946-4C06-94CA-61F426862F28}" type="datetime1">
              <a:rPr kumimoji="1" lang="ja-JP" altLang="en-US" smtClean="0"/>
              <a:t>2023/10/6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30604695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1B95E-F984-4A13-B637-E3F907FADC36}" type="datetime1">
              <a:rPr kumimoji="1" lang="ja-JP" altLang="en-US" smtClean="0"/>
              <a:t>2023/10/6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6397558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7" y="2209805"/>
            <a:ext cx="3636085" cy="1258493"/>
          </a:xfrm>
          <a:effectLst/>
        </p:spPr>
        <p:txBody>
          <a:bodyPr anchor="b">
            <a:noAutofit/>
          </a:bodyPr>
          <a:lstStyle>
            <a:lvl1pPr marL="171450" indent="-171450" algn="l">
              <a:defRPr sz="2100"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17" y="731521"/>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7" y="3497803"/>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A4ED7A6-276B-42C2-99BA-CFDBEA71A8B2}" type="datetime1">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3324767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9841062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877889" y="1010488"/>
            <a:ext cx="3694115"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26E8FD-1ACC-42D9-A1D9-76377C605332}" type="datetime1">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2" name="Title 1"/>
          <p:cNvSpPr>
            <a:spLocks noGrp="1"/>
          </p:cNvSpPr>
          <p:nvPr>
            <p:ph type="title"/>
          </p:nvPr>
        </p:nvSpPr>
        <p:spPr>
          <a:xfrm>
            <a:off x="727270" y="4464421"/>
            <a:ext cx="6383539" cy="1143000"/>
          </a:xfrm>
        </p:spPr>
        <p:txBody>
          <a:bodyPr anchor="b">
            <a:noAutofit/>
          </a:bodyPr>
          <a:lstStyle>
            <a:lvl1pPr algn="l">
              <a:defRPr sz="3450" b="1"/>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2008428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937AEF20-B123-49A6-B52A-247B9710005C}"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1907776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9" y="376519"/>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18" y="731524"/>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6F6E9DF-204E-4DFD-A507-3F86A912539F}"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88670849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1BFE13B-4D25-460E-A078-1164FE062717}"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E45316-5741-40D4-8597-49713D4E06F1}" type="slidenum">
              <a:rPr kumimoji="1" lang="ja-JP" altLang="en-US" smtClean="0"/>
              <a:t>‹#›</a:t>
            </a:fld>
            <a:endParaRPr kumimoji="1" lang="ja-JP" altLang="en-US"/>
          </a:p>
        </p:txBody>
      </p:sp>
    </p:spTree>
    <p:extLst>
      <p:ext uri="{BB962C8B-B14F-4D97-AF65-F5344CB8AC3E}">
        <p14:creationId xmlns:p14="http://schemas.microsoft.com/office/powerpoint/2010/main" val="361400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DC29821-50AD-4B80-8CF0-C04A2EC972E6}" type="datetime1">
              <a:rPr kumimoji="1" lang="ja-JP" altLang="en-US" smtClean="0"/>
              <a:t>2023/10/6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148261229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ADDCF1-199C-4465-99D0-652CE7938980}" type="datetime1">
              <a:rPr kumimoji="1" lang="ja-JP" altLang="en-US" smtClean="0"/>
              <a:t>2023/10/6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368281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05AECC-7456-488F-B56F-68B5753762BD}" type="datetime1">
              <a:rPr kumimoji="1" lang="ja-JP" altLang="en-US" smtClean="0"/>
              <a:t>2023/10/6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1931474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B4510BF-1B5E-49A3-B428-A9E547CAF0B5}" type="datetime1">
              <a:rPr kumimoji="1" lang="ja-JP" altLang="en-US" smtClean="0"/>
              <a:t>2023/10/6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1116444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0930C3A-9471-43D6-9EA9-EDA35FD57970}" type="datetime1">
              <a:rPr kumimoji="1" lang="ja-JP" altLang="en-US" smtClean="0"/>
              <a:t>2023/10/6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3487895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47961DF-48EB-438B-B1C5-E1A403854D45}" type="datetime1">
              <a:rPr kumimoji="1" lang="ja-JP" altLang="en-US" smtClean="0"/>
              <a:t>2023/10/6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184373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2033198" y="2172648"/>
            <a:ext cx="5966667" cy="2423346"/>
          </a:xfrm>
          <a:effectLst/>
        </p:spPr>
        <p:txBody>
          <a:bodyPr anchor="b"/>
          <a:lstStyle>
            <a:lvl1pPr algn="r">
              <a:defRPr sz="2588"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43" y="4607512"/>
            <a:ext cx="5970495" cy="835460"/>
          </a:xfrm>
        </p:spPr>
        <p:txBody>
          <a:bodyPr anchor="t"/>
          <a:lstStyle>
            <a:lvl1pPr marL="0" indent="0" algn="r">
              <a:buNone/>
              <a:defRPr sz="1125">
                <a:solidFill>
                  <a:schemeClr val="tx2"/>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18178647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243D97C-AF54-4E83-8FAE-DB3771D9F1A9}" type="datetime1">
              <a:rPr kumimoji="1" lang="ja-JP" altLang="en-US" smtClean="0"/>
              <a:t>2023/10/6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3204561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5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73FCA9A-6A96-44AF-A150-6BB7F114EC87}" type="datetime1">
              <a:rPr kumimoji="1" lang="ja-JP" altLang="en-US" smtClean="0"/>
              <a:t>2023/10/6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2883186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47F5772-077A-405C-8F8B-02E485796E71}" type="datetime1">
              <a:rPr kumimoji="1" lang="ja-JP" altLang="en-US" smtClean="0"/>
              <a:t>2023/10/6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2770545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CD456F-62ED-4247-817A-5833B6FE5644}" type="datetime1">
              <a:rPr kumimoji="1" lang="ja-JP" altLang="en-US" smtClean="0"/>
              <a:t>2023/10/6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2272678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D63C293-6162-4F9D-B17F-07D9D3936C4B}" type="datetime1">
              <a:rPr kumimoji="1" lang="ja-JP" altLang="en-US" smtClean="0"/>
              <a:t>2023/10/6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3385959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Freeform 9"/>
          <p:cNvSpPr/>
          <p:nvPr/>
        </p:nvSpPr>
        <p:spPr>
          <a:xfrm rot="10800000">
            <a:off x="891826"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989953" y="1016995"/>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990601" y="1009655"/>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769526" y="702070"/>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3" y="1794936"/>
            <a:ext cx="5723468" cy="1828090"/>
          </a:xfrm>
        </p:spPr>
        <p:txBody>
          <a:bodyPr anchor="b">
            <a:normAutofit/>
          </a:bodyPr>
          <a:lstStyle>
            <a:lvl1pPr>
              <a:defRPr sz="3600"/>
            </a:lvl1pPr>
          </a:lstStyle>
          <a:p>
            <a:r>
              <a:rPr lang="ja-JP" altLang="en-US" smtClean="0"/>
              <a:t>マスター タイトルの書式設定</a:t>
            </a:r>
            <a:endParaRPr lang="en-US"/>
          </a:p>
        </p:txBody>
      </p:sp>
      <p:sp>
        <p:nvSpPr>
          <p:cNvPr id="3" name="Subtitle 2"/>
          <p:cNvSpPr>
            <a:spLocks noGrp="1"/>
          </p:cNvSpPr>
          <p:nvPr>
            <p:ph type="subTitle" idx="1"/>
          </p:nvPr>
        </p:nvSpPr>
        <p:spPr>
          <a:xfrm>
            <a:off x="1727202" y="3736622"/>
            <a:ext cx="5712179" cy="1524000"/>
          </a:xfrm>
        </p:spPr>
        <p:txBody>
          <a:bodyPr/>
          <a:lstStyle>
            <a:lvl1pPr marL="0" indent="0" algn="ctr">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770677" y="5357597"/>
            <a:ext cx="1213821" cy="365125"/>
          </a:xfrm>
        </p:spPr>
        <p:txBody>
          <a:bodyPr/>
          <a:lstStyle/>
          <a:p>
            <a:fld id="{09D58AE5-5CB5-4DF6-9D37-3E0BDBDF41D1}" type="datetime1">
              <a:rPr kumimoji="1" lang="ja-JP" altLang="en-US" smtClean="0"/>
              <a:t>2023/10/6</a:t>
            </a:fld>
            <a:endParaRPr kumimoji="1" lang="ja-JP" altLang="en-US"/>
          </a:p>
        </p:txBody>
      </p:sp>
      <p:sp>
        <p:nvSpPr>
          <p:cNvPr id="5" name="Footer Placeholder 4"/>
          <p:cNvSpPr>
            <a:spLocks noGrp="1"/>
          </p:cNvSpPr>
          <p:nvPr>
            <p:ph type="ftr" sz="quarter" idx="11"/>
          </p:nvPr>
        </p:nvSpPr>
        <p:spPr>
          <a:xfrm>
            <a:off x="1174045" y="5357597"/>
            <a:ext cx="5034845" cy="365125"/>
          </a:xfrm>
        </p:spPr>
        <p:txBody>
          <a:bodyPr/>
          <a:lstStyle/>
          <a:p>
            <a:endParaRPr kumimoji="1" lang="ja-JP" altLang="en-US"/>
          </a:p>
        </p:txBody>
      </p:sp>
      <p:sp>
        <p:nvSpPr>
          <p:cNvPr id="6" name="Slide Number Placeholder 5"/>
          <p:cNvSpPr>
            <a:spLocks noGrp="1"/>
          </p:cNvSpPr>
          <p:nvPr>
            <p:ph type="sldNum" sz="quarter" idx="12"/>
          </p:nvPr>
        </p:nvSpPr>
        <p:spPr>
          <a:xfrm>
            <a:off x="6213935" y="5357597"/>
            <a:ext cx="554023" cy="365125"/>
          </a:xfrm>
        </p:spPr>
        <p:txBody>
          <a:bodyPr/>
          <a:lstStyle>
            <a:lvl1pPr algn="ctr">
              <a:defRPr/>
            </a:lvl1p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784011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51FE2AA1-44CE-4EF4-90AD-378246D59DC6}"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68066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44980" y="2239432"/>
            <a:ext cx="6254044" cy="1362075"/>
          </a:xfrm>
        </p:spPr>
        <p:txBody>
          <a:bodyPr anchor="b"/>
          <a:lstStyle>
            <a:lvl1pPr algn="ctr">
              <a:defRPr sz="3000" b="0"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56270" y="3725339"/>
            <a:ext cx="6231467" cy="1309511"/>
          </a:xfrm>
        </p:spPr>
        <p:txBody>
          <a:bodyPr anchor="t"/>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819284C-C179-4520-A20E-8EF2F0F7E751}"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548031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Date Placeholder 4"/>
          <p:cNvSpPr>
            <a:spLocks noGrp="1"/>
          </p:cNvSpPr>
          <p:nvPr>
            <p:ph type="dt" sz="half" idx="10"/>
          </p:nvPr>
        </p:nvSpPr>
        <p:spPr/>
        <p:txBody>
          <a:bodyPr/>
          <a:lstStyle/>
          <a:p>
            <a:fld id="{A8A64641-E560-4D4D-989B-B6990A608909}" type="datetime1">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9" name="Content Placeholder 8"/>
          <p:cNvSpPr>
            <a:spLocks noGrp="1"/>
          </p:cNvSpPr>
          <p:nvPr>
            <p:ph sz="quarter" idx="13"/>
          </p:nvPr>
        </p:nvSpPr>
        <p:spPr>
          <a:xfrm>
            <a:off x="1298448" y="2121407"/>
            <a:ext cx="3200400" cy="360273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3437921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1557874" y="2122312"/>
            <a:ext cx="2939521" cy="820208"/>
          </a:xfrm>
        </p:spPr>
        <p:txBody>
          <a:bodyPr anchor="b">
            <a:norm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fld id="{F51A5F10-FD9D-488F-B10E-9E28743DAEFB}" type="datetime1">
              <a:rPr kumimoji="1" lang="ja-JP" altLang="en-US" smtClean="0"/>
              <a:t>2023/10/6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11" name="Content Placeholder 10"/>
          <p:cNvSpPr>
            <a:spLocks noGrp="1"/>
          </p:cNvSpPr>
          <p:nvPr>
            <p:ph sz="quarter" idx="13"/>
          </p:nvPr>
        </p:nvSpPr>
        <p:spPr>
          <a:xfrm>
            <a:off x="1298448" y="2944368"/>
            <a:ext cx="3227832" cy="27797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353382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389558772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F3A6C73C-7AE9-42EC-9706-17F02007A9A8}" type="datetime1">
              <a:rPr kumimoji="1" lang="ja-JP" altLang="en-US" smtClean="0"/>
              <a:t>2023/10/6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847181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03DC9-1E53-4B83-BE5C-B9BC53597BAD}" type="datetime1">
              <a:rPr kumimoji="1" lang="ja-JP" altLang="en-US" smtClean="0"/>
              <a:t>2023/10/6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1458408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Freeform 10"/>
          <p:cNvSpPr/>
          <p:nvPr/>
        </p:nvSpPr>
        <p:spPr>
          <a:xfrm rot="10800000">
            <a:off x="632182"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rot="60000">
            <a:off x="4468873"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rot="60000">
            <a:off x="4471417"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rot="21540000">
            <a:off x="749205"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rot="21540000">
            <a:off x="749809"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11"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7"/>
            <a:ext cx="3064827" cy="1503037"/>
          </a:xfrm>
        </p:spPr>
        <p:txBody>
          <a:bodyPr anchor="b">
            <a:normAutofit/>
          </a:bodyPr>
          <a:lstStyle>
            <a:lvl1pPr algn="ctr">
              <a:defRPr sz="1800" b="0"/>
            </a:lvl1pPr>
          </a:lstStyle>
          <a:p>
            <a:r>
              <a:rPr lang="ja-JP" altLang="en-US" smtClean="0"/>
              <a:t>マスター タイトルの書式設定</a:t>
            </a:r>
            <a:endParaRPr lang="en-US"/>
          </a:p>
        </p:txBody>
      </p:sp>
      <p:sp>
        <p:nvSpPr>
          <p:cNvPr id="3" name="Content Placeholder 2"/>
          <p:cNvSpPr>
            <a:spLocks noGrp="1"/>
          </p:cNvSpPr>
          <p:nvPr>
            <p:ph idx="1"/>
          </p:nvPr>
        </p:nvSpPr>
        <p:spPr>
          <a:xfrm rot="60000">
            <a:off x="4854292" y="1150998"/>
            <a:ext cx="3020792" cy="4625489"/>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rot="-60000">
            <a:off x="1148126" y="3623748"/>
            <a:ext cx="3048891" cy="2100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a:xfrm rot="60000">
            <a:off x="6341701" y="5885677"/>
            <a:ext cx="1213821" cy="365125"/>
          </a:xfrm>
        </p:spPr>
        <p:txBody>
          <a:bodyPr/>
          <a:lstStyle/>
          <a:p>
            <a:fld id="{6FB465DA-23C5-48AA-89A6-DC7C5728410F}" type="datetime1">
              <a:rPr kumimoji="1" lang="ja-JP" altLang="en-US" smtClean="0"/>
              <a:t>2023/10/6</a:t>
            </a:fld>
            <a:endParaRPr kumimoji="1" lang="ja-JP" altLang="en-US"/>
          </a:p>
        </p:txBody>
      </p:sp>
      <p:sp>
        <p:nvSpPr>
          <p:cNvPr id="6" name="Footer Placeholder 5"/>
          <p:cNvSpPr>
            <a:spLocks noGrp="1"/>
          </p:cNvSpPr>
          <p:nvPr>
            <p:ph type="ftr" sz="quarter" idx="11"/>
          </p:nvPr>
        </p:nvSpPr>
        <p:spPr>
          <a:xfrm rot="-60000">
            <a:off x="914559" y="5829266"/>
            <a:ext cx="3522607" cy="365125"/>
          </a:xfrm>
        </p:spPr>
        <p:txBody>
          <a:bodyPr/>
          <a:lstStyle/>
          <a:p>
            <a:endParaRPr kumimoji="1" lang="ja-JP" altLang="en-US"/>
          </a:p>
        </p:txBody>
      </p:sp>
      <p:sp>
        <p:nvSpPr>
          <p:cNvPr id="7" name="Slide Number Placeholder 6"/>
          <p:cNvSpPr>
            <a:spLocks noGrp="1"/>
          </p:cNvSpPr>
          <p:nvPr>
            <p:ph type="sldNum" sz="quarter" idx="12"/>
          </p:nvPr>
        </p:nvSpPr>
        <p:spPr>
          <a:xfrm rot="60000">
            <a:off x="7557318" y="5896966"/>
            <a:ext cx="554023" cy="365125"/>
          </a:xfrm>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441233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 name="Freeform 30"/>
          <p:cNvSpPr/>
          <p:nvPr/>
        </p:nvSpPr>
        <p:spPr>
          <a:xfrm rot="10800000">
            <a:off x="632182"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rot="21540000">
            <a:off x="749205"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rot="21540000">
            <a:off x="745061"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rot="60000">
            <a:off x="4468873"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rot="60000">
            <a:off x="4464769"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11"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18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rot="60000">
            <a:off x="4898620"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アイコンをクリックして図を追加</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a:xfrm rot="60000">
            <a:off x="6345937" y="5888742"/>
            <a:ext cx="1213821" cy="365125"/>
          </a:xfrm>
        </p:spPr>
        <p:txBody>
          <a:bodyPr/>
          <a:lstStyle/>
          <a:p>
            <a:fld id="{4BE717E3-3F6E-40FC-B538-823D6D771FAE}" type="datetime1">
              <a:rPr kumimoji="1" lang="ja-JP" altLang="en-US" smtClean="0"/>
              <a:t>2023/10/6</a:t>
            </a:fld>
            <a:endParaRPr kumimoji="1" lang="ja-JP" altLang="en-US"/>
          </a:p>
        </p:txBody>
      </p:sp>
      <p:sp>
        <p:nvSpPr>
          <p:cNvPr id="6" name="Footer Placeholder 5"/>
          <p:cNvSpPr>
            <a:spLocks noGrp="1"/>
          </p:cNvSpPr>
          <p:nvPr>
            <p:ph type="ftr" sz="quarter" idx="11"/>
          </p:nvPr>
        </p:nvSpPr>
        <p:spPr>
          <a:xfrm rot="-60000">
            <a:off x="914570" y="5831042"/>
            <a:ext cx="3319043" cy="365125"/>
          </a:xfrm>
        </p:spPr>
        <p:txBody>
          <a:bodyPr/>
          <a:lstStyle/>
          <a:p>
            <a:endParaRPr kumimoji="1" lang="ja-JP" altLang="en-US"/>
          </a:p>
        </p:txBody>
      </p:sp>
      <p:sp>
        <p:nvSpPr>
          <p:cNvPr id="7" name="Slide Number Placeholder 6"/>
          <p:cNvSpPr>
            <a:spLocks noGrp="1"/>
          </p:cNvSpPr>
          <p:nvPr>
            <p:ph type="sldNum" sz="quarter" idx="12"/>
          </p:nvPr>
        </p:nvSpPr>
        <p:spPr>
          <a:xfrm rot="60000">
            <a:off x="7562094" y="5900031"/>
            <a:ext cx="554023" cy="365125"/>
          </a:xfrm>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995980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9693541E-9F7B-4EC3-8ED5-BD099C2ADA5D}"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1191949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925695"/>
            <a:ext cx="1430867" cy="4763911"/>
          </a:xfrm>
        </p:spPr>
        <p:txBody>
          <a:bodyPr vert="eaVert"/>
          <a:lstStyle>
            <a:lvl1pPr algn="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98222" y="1106317"/>
            <a:ext cx="5178779" cy="440266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EC5854BE-0A95-4131-8A94-F87B0753D9FB}" type="datetime1">
              <a:rPr kumimoji="1" lang="ja-JP" altLang="en-US" smtClean="0"/>
              <a:t>2023/10/6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48521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35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013"/>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3" y="731520"/>
            <a:ext cx="3346704" cy="639762"/>
          </a:xfrm>
        </p:spPr>
        <p:txBody>
          <a:bodyPr anchor="b">
            <a:noAutofit/>
          </a:bodyPr>
          <a:lstStyle>
            <a:lvl1pPr marL="0" indent="0" algn="ctr">
              <a:buNone/>
              <a:defRPr lang="en-US" sz="135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marL="0" lvl="0" indent="0" algn="ctr" defTabSz="514337" rtl="0" eaLnBrk="1" latinLnBrk="0" hangingPunct="1">
              <a:spcBef>
                <a:spcPct val="20000"/>
              </a:spcBef>
              <a:spcAft>
                <a:spcPts val="169"/>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013"/>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22733194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845599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48357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100" y="2209811"/>
            <a:ext cx="3636085" cy="1258493"/>
          </a:xfrm>
          <a:effectLst/>
        </p:spPr>
        <p:txBody>
          <a:bodyPr anchor="b">
            <a:noAutofit/>
          </a:bodyPr>
          <a:lstStyle>
            <a:lvl1pPr marL="128585" indent="-128585" algn="l">
              <a:defRPr sz="1575"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20" y="731521"/>
            <a:ext cx="4017085" cy="4894730"/>
          </a:xfrm>
        </p:spPr>
        <p:txBody>
          <a:bodyPr anchor="ctr"/>
          <a:lstStyle>
            <a:lvl1pPr>
              <a:defRPr sz="1238"/>
            </a:lvl1pPr>
            <a:lvl2pPr>
              <a:defRPr sz="1125"/>
            </a:lvl2pPr>
            <a:lvl3pPr>
              <a:defRPr sz="1013"/>
            </a:lvl3pPr>
            <a:lvl4pPr>
              <a:defRPr sz="900"/>
            </a:lvl4pPr>
            <a:lvl5pPr>
              <a:defRPr sz="788"/>
            </a:lvl5pPr>
            <a:lvl6pPr>
              <a:defRPr sz="1125"/>
            </a:lvl6pPr>
            <a:lvl7pPr>
              <a:defRPr sz="1125"/>
            </a:lvl7pPr>
            <a:lvl8pPr>
              <a:defRPr sz="1125"/>
            </a:lvl8pPr>
            <a:lvl9pPr>
              <a:defRPr sz="1125"/>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7" y="3497803"/>
            <a:ext cx="3388660" cy="2139518"/>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41961059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125"/>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ja-JP" altLang="en-US" smtClean="0"/>
              <a:t>図を追加</a:t>
            </a:r>
            <a:endParaRPr lang="en-US" dirty="0"/>
          </a:p>
        </p:txBody>
      </p:sp>
      <p:sp>
        <p:nvSpPr>
          <p:cNvPr id="4" name="Text Placeholder 3"/>
          <p:cNvSpPr>
            <a:spLocks noGrp="1"/>
          </p:cNvSpPr>
          <p:nvPr>
            <p:ph type="body" sz="half" idx="2"/>
          </p:nvPr>
        </p:nvSpPr>
        <p:spPr>
          <a:xfrm>
            <a:off x="877892" y="1010488"/>
            <a:ext cx="3694115" cy="2163020"/>
          </a:xfrm>
        </p:spPr>
        <p:txBody>
          <a:bodyPr anchor="b"/>
          <a:lstStyle>
            <a:lvl1pPr marL="102867" indent="-102867">
              <a:buFont typeface="Georgia" pitchFamily="18" charset="0"/>
              <a:buChar char="*"/>
              <a:defRPr sz="900"/>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CEAA537-546C-48F8-A897-70E08D81E4A1}" type="datetimeFigureOut">
              <a:rPr kumimoji="1" lang="ja-JP" altLang="en-US" smtClean="0"/>
              <a:t>2023/10/6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14AF14-8D46-4EAA-9E86-1FE1D42484C0}" type="slidenum">
              <a:rPr kumimoji="1" lang="ja-JP" altLang="en-US" smtClean="0"/>
              <a:t>‹#›</a:t>
            </a:fld>
            <a:endParaRPr kumimoji="1" lang="ja-JP" altLang="en-US"/>
          </a:p>
        </p:txBody>
      </p:sp>
      <p:sp>
        <p:nvSpPr>
          <p:cNvPr id="2" name="Title 1"/>
          <p:cNvSpPr>
            <a:spLocks noGrp="1"/>
          </p:cNvSpPr>
          <p:nvPr>
            <p:ph type="title"/>
          </p:nvPr>
        </p:nvSpPr>
        <p:spPr>
          <a:xfrm>
            <a:off x="727273" y="4464421"/>
            <a:ext cx="6383539" cy="1143000"/>
          </a:xfrm>
        </p:spPr>
        <p:txBody>
          <a:bodyPr anchor="b">
            <a:noAutofit/>
          </a:bodyPr>
          <a:lstStyle>
            <a:lvl1pPr algn="l">
              <a:defRPr sz="2588" b="1"/>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683026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Placeholder 1"/>
          <p:cNvSpPr>
            <a:spLocks noGrp="1"/>
          </p:cNvSpPr>
          <p:nvPr>
            <p:ph type="title"/>
          </p:nvPr>
        </p:nvSpPr>
        <p:spPr>
          <a:xfrm>
            <a:off x="1793294"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11"/>
            <a:ext cx="2514600" cy="365125"/>
          </a:xfrm>
          <a:prstGeom prst="rect">
            <a:avLst/>
          </a:prstGeom>
        </p:spPr>
        <p:txBody>
          <a:bodyPr vert="horz" lIns="91440" tIns="45720" rIns="91440" bIns="45720" rtlCol="0" anchor="ctr"/>
          <a:lstStyle>
            <a:lvl1pPr algn="r">
              <a:defRPr sz="619" b="1">
                <a:solidFill>
                  <a:schemeClr val="tx1">
                    <a:lumMod val="50000"/>
                    <a:lumOff val="50000"/>
                  </a:schemeClr>
                </a:solidFill>
              </a:defRPr>
            </a:lvl1pPr>
          </a:lstStyle>
          <a:p>
            <a:fld id="{6CEAA537-546C-48F8-A897-70E08D81E4A1}" type="datetimeFigureOut">
              <a:rPr kumimoji="1" lang="ja-JP" altLang="en-US" smtClean="0"/>
              <a:t>2023/10/6</a:t>
            </a:fld>
            <a:endParaRPr kumimoji="1" lang="ja-JP" altLang="en-US"/>
          </a:p>
        </p:txBody>
      </p:sp>
      <p:sp>
        <p:nvSpPr>
          <p:cNvPr id="5" name="Footer Placeholder 4"/>
          <p:cNvSpPr>
            <a:spLocks noGrp="1"/>
          </p:cNvSpPr>
          <p:nvPr>
            <p:ph type="ftr" sz="quarter" idx="3"/>
          </p:nvPr>
        </p:nvSpPr>
        <p:spPr>
          <a:xfrm>
            <a:off x="457208" y="6172211"/>
            <a:ext cx="3352801" cy="365125"/>
          </a:xfrm>
          <a:prstGeom prst="rect">
            <a:avLst/>
          </a:prstGeom>
        </p:spPr>
        <p:txBody>
          <a:bodyPr vert="horz" lIns="91440" tIns="45720" rIns="91440" bIns="45720" rtlCol="0" anchor="ctr"/>
          <a:lstStyle>
            <a:lvl1pPr algn="l">
              <a:defRPr sz="619"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11"/>
            <a:ext cx="1828800" cy="365125"/>
          </a:xfrm>
          <a:prstGeom prst="rect">
            <a:avLst/>
          </a:prstGeom>
        </p:spPr>
        <p:txBody>
          <a:bodyPr vert="horz" lIns="91440" tIns="45720" rIns="91440" bIns="45720" rtlCol="0" anchor="ctr"/>
          <a:lstStyle>
            <a:lvl1pPr algn="ctr">
              <a:defRPr sz="675" b="1">
                <a:solidFill>
                  <a:schemeClr val="tx1">
                    <a:lumMod val="50000"/>
                    <a:lumOff val="50000"/>
                  </a:schemeClr>
                </a:solidFill>
              </a:defRPr>
            </a:lvl1p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327524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180018" indent="-180018" algn="r" defTabSz="514337" rtl="0" eaLnBrk="1" latinLnBrk="0" hangingPunct="1">
        <a:spcBef>
          <a:spcPct val="0"/>
        </a:spcBef>
        <a:buClr>
          <a:schemeClr val="accent6">
            <a:lumMod val="75000"/>
          </a:schemeClr>
        </a:buClr>
        <a:buSzPct val="128000"/>
        <a:buFont typeface="Georgia" pitchFamily="18" charset="0"/>
        <a:buChar char="*"/>
        <a:defRPr kumimoji="1" sz="2588"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128585"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1238" kern="1200">
          <a:solidFill>
            <a:schemeClr val="tx1">
              <a:lumMod val="75000"/>
              <a:lumOff val="25000"/>
            </a:schemeClr>
          </a:solidFill>
          <a:latin typeface="+mn-lt"/>
          <a:ea typeface="+mn-ea"/>
          <a:cs typeface="+mn-cs"/>
        </a:defRPr>
      </a:lvl1pPr>
      <a:lvl2pPr marL="308603"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1125" kern="1200">
          <a:solidFill>
            <a:schemeClr val="tx1">
              <a:lumMod val="75000"/>
              <a:lumOff val="25000"/>
            </a:schemeClr>
          </a:solidFill>
          <a:latin typeface="+mn-lt"/>
          <a:ea typeface="+mn-ea"/>
          <a:cs typeface="+mn-cs"/>
        </a:defRPr>
      </a:lvl2pPr>
      <a:lvl3pPr marL="462903"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1013" kern="1200">
          <a:solidFill>
            <a:schemeClr val="tx1">
              <a:lumMod val="75000"/>
              <a:lumOff val="25000"/>
            </a:schemeClr>
          </a:solidFill>
          <a:latin typeface="+mn-lt"/>
          <a:ea typeface="+mn-ea"/>
          <a:cs typeface="+mn-cs"/>
        </a:defRPr>
      </a:lvl3pPr>
      <a:lvl4pPr marL="617205"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900" kern="1200">
          <a:solidFill>
            <a:schemeClr val="tx1">
              <a:lumMod val="75000"/>
              <a:lumOff val="25000"/>
            </a:schemeClr>
          </a:solidFill>
          <a:latin typeface="+mn-lt"/>
          <a:ea typeface="+mn-ea"/>
          <a:cs typeface="+mn-cs"/>
        </a:defRPr>
      </a:lvl4pPr>
      <a:lvl5pPr marL="781793"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788" kern="1200">
          <a:solidFill>
            <a:schemeClr val="tx1">
              <a:lumMod val="75000"/>
              <a:lumOff val="25000"/>
            </a:schemeClr>
          </a:solidFill>
          <a:latin typeface="+mn-lt"/>
          <a:ea typeface="+mn-ea"/>
          <a:cs typeface="+mn-cs"/>
        </a:defRPr>
      </a:lvl5pPr>
      <a:lvl6pPr marL="936094"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788" kern="1200">
          <a:solidFill>
            <a:schemeClr val="tx1">
              <a:lumMod val="75000"/>
              <a:lumOff val="25000"/>
            </a:schemeClr>
          </a:solidFill>
          <a:latin typeface="+mn-lt"/>
          <a:ea typeface="+mn-ea"/>
          <a:cs typeface="+mn-cs"/>
        </a:defRPr>
      </a:lvl6pPr>
      <a:lvl7pPr marL="1105825"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788" kern="1200">
          <a:solidFill>
            <a:schemeClr val="tx1">
              <a:lumMod val="75000"/>
              <a:lumOff val="25000"/>
            </a:schemeClr>
          </a:solidFill>
          <a:latin typeface="+mn-lt"/>
          <a:ea typeface="+mn-ea"/>
          <a:cs typeface="+mn-cs"/>
        </a:defRPr>
      </a:lvl7pPr>
      <a:lvl8pPr marL="1285843"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788" kern="1200">
          <a:solidFill>
            <a:schemeClr val="tx1">
              <a:lumMod val="75000"/>
              <a:lumOff val="25000"/>
            </a:schemeClr>
          </a:solidFill>
          <a:latin typeface="+mn-lt"/>
          <a:ea typeface="+mn-ea"/>
          <a:cs typeface="+mn-cs"/>
        </a:defRPr>
      </a:lvl8pPr>
      <a:lvl9pPr marL="1455574" indent="-102867" algn="l" defTabSz="514337" rtl="0" eaLnBrk="1" latinLnBrk="0" hangingPunct="1">
        <a:spcBef>
          <a:spcPct val="20000"/>
        </a:spcBef>
        <a:spcAft>
          <a:spcPts val="169"/>
        </a:spcAft>
        <a:buClr>
          <a:schemeClr val="accent6">
            <a:lumMod val="75000"/>
          </a:schemeClr>
        </a:buClr>
        <a:buSzPct val="130000"/>
        <a:buFont typeface="Georgia" pitchFamily="18" charset="0"/>
        <a:buChar char="*"/>
        <a:defRPr kumimoji="1" sz="788" kern="1200">
          <a:solidFill>
            <a:schemeClr val="tx1">
              <a:lumMod val="75000"/>
              <a:lumOff val="25000"/>
            </a:schemeClr>
          </a:solidFill>
          <a:latin typeface="+mn-lt"/>
          <a:ea typeface="+mn-ea"/>
          <a:cs typeface="+mn-cs"/>
        </a:defRPr>
      </a:lvl9pPr>
    </p:bodyStyle>
    <p:otherStyle>
      <a:defPPr>
        <a:defRPr lang="en-US"/>
      </a:defPPr>
      <a:lvl1pPr marL="0" algn="l" defTabSz="514337" rtl="0" eaLnBrk="1" latinLnBrk="0" hangingPunct="1">
        <a:defRPr kumimoji="1" sz="1013" kern="1200">
          <a:solidFill>
            <a:schemeClr val="tx1"/>
          </a:solidFill>
          <a:latin typeface="+mn-lt"/>
          <a:ea typeface="+mn-ea"/>
          <a:cs typeface="+mn-cs"/>
        </a:defRPr>
      </a:lvl1pPr>
      <a:lvl2pPr marL="257169" algn="l" defTabSz="514337" rtl="0" eaLnBrk="1" latinLnBrk="0" hangingPunct="1">
        <a:defRPr kumimoji="1" sz="1013" kern="1200">
          <a:solidFill>
            <a:schemeClr val="tx1"/>
          </a:solidFill>
          <a:latin typeface="+mn-lt"/>
          <a:ea typeface="+mn-ea"/>
          <a:cs typeface="+mn-cs"/>
        </a:defRPr>
      </a:lvl2pPr>
      <a:lvl3pPr marL="514337" algn="l" defTabSz="514337" rtl="0" eaLnBrk="1" latinLnBrk="0" hangingPunct="1">
        <a:defRPr kumimoji="1" sz="1013" kern="1200">
          <a:solidFill>
            <a:schemeClr val="tx1"/>
          </a:solidFill>
          <a:latin typeface="+mn-lt"/>
          <a:ea typeface="+mn-ea"/>
          <a:cs typeface="+mn-cs"/>
        </a:defRPr>
      </a:lvl3pPr>
      <a:lvl4pPr marL="771506" algn="l" defTabSz="514337" rtl="0" eaLnBrk="1" latinLnBrk="0" hangingPunct="1">
        <a:defRPr kumimoji="1" sz="1013" kern="1200">
          <a:solidFill>
            <a:schemeClr val="tx1"/>
          </a:solidFill>
          <a:latin typeface="+mn-lt"/>
          <a:ea typeface="+mn-ea"/>
          <a:cs typeface="+mn-cs"/>
        </a:defRPr>
      </a:lvl4pPr>
      <a:lvl5pPr marL="1028675" algn="l" defTabSz="514337" rtl="0" eaLnBrk="1" latinLnBrk="0" hangingPunct="1">
        <a:defRPr kumimoji="1" sz="1013" kern="1200">
          <a:solidFill>
            <a:schemeClr val="tx1"/>
          </a:solidFill>
          <a:latin typeface="+mn-lt"/>
          <a:ea typeface="+mn-ea"/>
          <a:cs typeface="+mn-cs"/>
        </a:defRPr>
      </a:lvl5pPr>
      <a:lvl6pPr marL="1285843" algn="l" defTabSz="514337" rtl="0" eaLnBrk="1" latinLnBrk="0" hangingPunct="1">
        <a:defRPr kumimoji="1" sz="1013" kern="1200">
          <a:solidFill>
            <a:schemeClr val="tx1"/>
          </a:solidFill>
          <a:latin typeface="+mn-lt"/>
          <a:ea typeface="+mn-ea"/>
          <a:cs typeface="+mn-cs"/>
        </a:defRPr>
      </a:lvl6pPr>
      <a:lvl7pPr marL="1543011" algn="l" defTabSz="514337" rtl="0" eaLnBrk="1" latinLnBrk="0" hangingPunct="1">
        <a:defRPr kumimoji="1" sz="1013" kern="1200">
          <a:solidFill>
            <a:schemeClr val="tx1"/>
          </a:solidFill>
          <a:latin typeface="+mn-lt"/>
          <a:ea typeface="+mn-ea"/>
          <a:cs typeface="+mn-cs"/>
        </a:defRPr>
      </a:lvl7pPr>
      <a:lvl8pPr marL="1800180" algn="l" defTabSz="514337" rtl="0" eaLnBrk="1" latinLnBrk="0" hangingPunct="1">
        <a:defRPr kumimoji="1" sz="1013" kern="1200">
          <a:solidFill>
            <a:schemeClr val="tx1"/>
          </a:solidFill>
          <a:latin typeface="+mn-lt"/>
          <a:ea typeface="+mn-ea"/>
          <a:cs typeface="+mn-cs"/>
        </a:defRPr>
      </a:lvl8pPr>
      <a:lvl9pPr marL="2057349" algn="l" defTabSz="514337" rtl="0" eaLnBrk="1" latinLnBrk="0" hangingPunct="1">
        <a:defRPr kumimoji="1"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793294"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05"/>
            <a:ext cx="2514600" cy="365125"/>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fld id="{86AE0EC3-E212-408F-B38D-1CD0DAA5DE5B}" type="datetime1">
              <a:rPr kumimoji="1" lang="ja-JP" altLang="en-US" smtClean="0"/>
              <a:t>2023/10/6</a:t>
            </a:fld>
            <a:endParaRPr kumimoji="1" lang="ja-JP" altLang="en-US"/>
          </a:p>
        </p:txBody>
      </p:sp>
      <p:sp>
        <p:nvSpPr>
          <p:cNvPr id="5" name="Footer Placeholder 4"/>
          <p:cNvSpPr>
            <a:spLocks noGrp="1"/>
          </p:cNvSpPr>
          <p:nvPr>
            <p:ph type="ftr" sz="quarter" idx="3"/>
          </p:nvPr>
        </p:nvSpPr>
        <p:spPr>
          <a:xfrm>
            <a:off x="457205" y="6172205"/>
            <a:ext cx="3352801" cy="365125"/>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5"/>
            <a:ext cx="1828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0018670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marL="240030" indent="-240030" algn="r" defTabSz="685800" rtl="0" eaLnBrk="1" latinLnBrk="0" hangingPunct="1">
        <a:spcBef>
          <a:spcPct val="0"/>
        </a:spcBef>
        <a:buClr>
          <a:schemeClr val="accent6">
            <a:lumMod val="75000"/>
          </a:schemeClr>
        </a:buClr>
        <a:buSzPct val="128000"/>
        <a:buFont typeface="Georgia" pitchFamily="18" charset="0"/>
        <a:buChar char="*"/>
        <a:defRPr kumimoji="1" sz="34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17145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650" kern="1200">
          <a:solidFill>
            <a:schemeClr val="tx1">
              <a:lumMod val="75000"/>
              <a:lumOff val="25000"/>
            </a:schemeClr>
          </a:solidFill>
          <a:latin typeface="+mn-lt"/>
          <a:ea typeface="+mn-ea"/>
          <a:cs typeface="+mn-cs"/>
        </a:defRPr>
      </a:lvl1pPr>
      <a:lvl2pPr marL="41148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500" kern="1200">
          <a:solidFill>
            <a:schemeClr val="tx1">
              <a:lumMod val="75000"/>
              <a:lumOff val="25000"/>
            </a:schemeClr>
          </a:solidFill>
          <a:latin typeface="+mn-lt"/>
          <a:ea typeface="+mn-ea"/>
          <a:cs typeface="+mn-cs"/>
        </a:defRPr>
      </a:lvl2pPr>
      <a:lvl3pPr marL="61722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350" kern="1200">
          <a:solidFill>
            <a:schemeClr val="tx1">
              <a:lumMod val="75000"/>
              <a:lumOff val="25000"/>
            </a:schemeClr>
          </a:solidFill>
          <a:latin typeface="+mn-lt"/>
          <a:ea typeface="+mn-ea"/>
          <a:cs typeface="+mn-cs"/>
        </a:defRPr>
      </a:lvl3pPr>
      <a:lvl4pPr marL="82296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200" kern="1200">
          <a:solidFill>
            <a:schemeClr val="tx1">
              <a:lumMod val="75000"/>
              <a:lumOff val="25000"/>
            </a:schemeClr>
          </a:solidFill>
          <a:latin typeface="+mn-lt"/>
          <a:ea typeface="+mn-ea"/>
          <a:cs typeface="+mn-cs"/>
        </a:defRPr>
      </a:lvl4pPr>
      <a:lvl5pPr marL="104241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050" kern="1200">
          <a:solidFill>
            <a:schemeClr val="tx1">
              <a:lumMod val="75000"/>
              <a:lumOff val="25000"/>
            </a:schemeClr>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kumimoji="1"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555263-5F8B-421A-9D19-70C93F591EA4}" type="datetime1">
              <a:rPr kumimoji="1" lang="ja-JP" altLang="en-US" smtClean="0"/>
              <a:t>2023/10/6</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E3CE7F-E199-40D2-9B52-42CEA0F7FDFD}" type="slidenum">
              <a:rPr kumimoji="1" lang="ja-JP" altLang="en-US" smtClean="0"/>
              <a:t>‹#›</a:t>
            </a:fld>
            <a:endParaRPr kumimoji="1" lang="ja-JP" altLang="en-US"/>
          </a:p>
        </p:txBody>
      </p:sp>
    </p:spTree>
    <p:extLst>
      <p:ext uri="{BB962C8B-B14F-4D97-AF65-F5344CB8AC3E}">
        <p14:creationId xmlns:p14="http://schemas.microsoft.com/office/powerpoint/2010/main" val="7002358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Freeform 9"/>
          <p:cNvSpPr/>
          <p:nvPr/>
        </p:nvSpPr>
        <p:spPr>
          <a:xfrm rot="10800000">
            <a:off x="628655"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1435684">
            <a:off x="543746"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4" y="817587"/>
            <a:ext cx="6965245" cy="120248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63041" y="2119258"/>
            <a:ext cx="6196405" cy="3603812"/>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454589" y="5809157"/>
            <a:ext cx="1213821" cy="365125"/>
          </a:xfrm>
          <a:prstGeom prst="rect">
            <a:avLst/>
          </a:prstGeom>
        </p:spPr>
        <p:txBody>
          <a:bodyPr vert="horz" lIns="91440" tIns="45720" rIns="91440" bIns="45720" rtlCol="0" anchor="ctr"/>
          <a:lstStyle>
            <a:lvl1pPr algn="r">
              <a:defRPr sz="900">
                <a:solidFill>
                  <a:schemeClr val="tx2"/>
                </a:solidFill>
                <a:latin typeface="Rage Italic" pitchFamily="66" charset="0"/>
              </a:defRPr>
            </a:lvl1pPr>
          </a:lstStyle>
          <a:p>
            <a:fld id="{92C8B689-407D-4D71-88F3-16977796A3A1}" type="datetime1">
              <a:rPr kumimoji="1" lang="ja-JP" altLang="en-US" smtClean="0"/>
              <a:t>2023/10/6</a:t>
            </a:fld>
            <a:endParaRPr kumimoji="1" lang="ja-JP" altLang="en-US"/>
          </a:p>
        </p:txBody>
      </p:sp>
      <p:sp>
        <p:nvSpPr>
          <p:cNvPr id="5" name="Footer Placeholder 4"/>
          <p:cNvSpPr>
            <a:spLocks noGrp="1"/>
          </p:cNvSpPr>
          <p:nvPr>
            <p:ph type="ftr" sz="quarter" idx="3"/>
          </p:nvPr>
        </p:nvSpPr>
        <p:spPr>
          <a:xfrm>
            <a:off x="914403" y="5809157"/>
            <a:ext cx="5540188" cy="365125"/>
          </a:xfrm>
          <a:prstGeom prst="rect">
            <a:avLst/>
          </a:prstGeom>
        </p:spPr>
        <p:txBody>
          <a:bodyPr vert="horz" lIns="91440" tIns="45720" rIns="91440" bIns="45720" rtlCol="0" anchor="ctr"/>
          <a:lstStyle>
            <a:lvl1pPr algn="l">
              <a:defRPr sz="1050">
                <a:solidFill>
                  <a:schemeClr val="tx2"/>
                </a:solidFill>
                <a:latin typeface="Rage Italic" pitchFamily="66" charset="0"/>
              </a:defRPr>
            </a:lvl1pPr>
          </a:lstStyle>
          <a:p>
            <a:endParaRPr kumimoji="1" lang="ja-JP" altLang="en-US"/>
          </a:p>
        </p:txBody>
      </p:sp>
      <p:sp>
        <p:nvSpPr>
          <p:cNvPr id="6" name="Slide Number Placeholder 5"/>
          <p:cNvSpPr>
            <a:spLocks noGrp="1"/>
          </p:cNvSpPr>
          <p:nvPr>
            <p:ph type="sldNum" sz="quarter" idx="4"/>
          </p:nvPr>
        </p:nvSpPr>
        <p:spPr>
          <a:xfrm>
            <a:off x="7670207" y="5809157"/>
            <a:ext cx="554023" cy="365125"/>
          </a:xfrm>
          <a:prstGeom prst="rect">
            <a:avLst/>
          </a:prstGeom>
        </p:spPr>
        <p:txBody>
          <a:bodyPr vert="horz" lIns="91440" tIns="45720" rIns="91440" bIns="45720" rtlCol="0" anchor="ctr"/>
          <a:lstStyle>
            <a:lvl1pPr algn="r">
              <a:defRPr sz="1050">
                <a:solidFill>
                  <a:schemeClr val="tx2"/>
                </a:solidFill>
                <a:latin typeface="Rage Italic" pitchFamily="66" charset="0"/>
              </a:defRPr>
            </a:lvl1pPr>
          </a:lstStyle>
          <a:p>
            <a:fld id="{E314AF14-8D46-4EAA-9E86-1FE1D42484C0}" type="slidenum">
              <a:rPr kumimoji="1" lang="ja-JP" altLang="en-US" smtClean="0"/>
              <a:t>‹#›</a:t>
            </a:fld>
            <a:endParaRPr kumimoji="1" lang="ja-JP" altLang="en-US"/>
          </a:p>
        </p:txBody>
      </p:sp>
    </p:spTree>
    <p:extLst>
      <p:ext uri="{BB962C8B-B14F-4D97-AF65-F5344CB8AC3E}">
        <p14:creationId xmlns:p14="http://schemas.microsoft.com/office/powerpoint/2010/main" val="2765733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685800" rtl="0" eaLnBrk="1" latinLnBrk="0" hangingPunct="1">
        <a:spcBef>
          <a:spcPct val="0"/>
        </a:spcBef>
        <a:buNone/>
        <a:defRPr kumimoji="1" sz="33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05740" indent="-205740" algn="l" defTabSz="685800" rtl="0" eaLnBrk="1" latinLnBrk="0" hangingPunct="1">
        <a:spcBef>
          <a:spcPct val="20000"/>
        </a:spcBef>
        <a:buClr>
          <a:schemeClr val="accent2"/>
        </a:buClr>
        <a:buSzPct val="85000"/>
        <a:buFont typeface="Brush Script MT" pitchFamily="66" charset="0"/>
        <a:buChar char="O"/>
        <a:defRPr kumimoji="1" sz="1800" kern="1200">
          <a:solidFill>
            <a:schemeClr val="tx1"/>
          </a:solidFill>
          <a:latin typeface="+mn-lt"/>
          <a:ea typeface="+mn-ea"/>
          <a:cs typeface="+mn-cs"/>
        </a:defRPr>
      </a:lvl1pPr>
      <a:lvl2pPr marL="480060" indent="-205740" algn="l" defTabSz="685800" rtl="0" eaLnBrk="1" latinLnBrk="0" hangingPunct="1">
        <a:spcBef>
          <a:spcPct val="20000"/>
        </a:spcBef>
        <a:buClr>
          <a:schemeClr val="accent2"/>
        </a:buClr>
        <a:buSzPct val="85000"/>
        <a:buFont typeface="Brush Script MT" pitchFamily="66" charset="0"/>
        <a:buChar char="O"/>
        <a:defRPr kumimoji="1" sz="1650" kern="1200">
          <a:solidFill>
            <a:schemeClr val="tx1"/>
          </a:solidFill>
          <a:latin typeface="+mn-lt"/>
          <a:ea typeface="+mn-ea"/>
          <a:cs typeface="+mn-cs"/>
        </a:defRPr>
      </a:lvl2pPr>
      <a:lvl3pPr marL="685800" indent="-171450" algn="l" defTabSz="685800" rtl="0" eaLnBrk="1" latinLnBrk="0" hangingPunct="1">
        <a:spcBef>
          <a:spcPct val="20000"/>
        </a:spcBef>
        <a:buClr>
          <a:schemeClr val="accent2"/>
        </a:buClr>
        <a:buSzPct val="85000"/>
        <a:buFont typeface="Brush Script MT" pitchFamily="66" charset="0"/>
        <a:buChar char="O"/>
        <a:defRPr kumimoji="1" sz="1500" kern="1200">
          <a:solidFill>
            <a:schemeClr val="tx1"/>
          </a:solidFill>
          <a:latin typeface="+mn-lt"/>
          <a:ea typeface="+mn-ea"/>
          <a:cs typeface="+mn-cs"/>
        </a:defRPr>
      </a:lvl3pPr>
      <a:lvl4pPr marL="960120" indent="-171450" algn="l" defTabSz="685800" rtl="0" eaLnBrk="1" latinLnBrk="0" hangingPunct="1">
        <a:spcBef>
          <a:spcPct val="20000"/>
        </a:spcBef>
        <a:buClr>
          <a:schemeClr val="accent2"/>
        </a:buClr>
        <a:buSzPct val="85000"/>
        <a:buFont typeface="Brush Script MT" pitchFamily="66" charset="0"/>
        <a:buChar char="O"/>
        <a:defRPr kumimoji="1" sz="1350" kern="1200">
          <a:solidFill>
            <a:schemeClr val="tx1"/>
          </a:solidFill>
          <a:latin typeface="+mn-lt"/>
          <a:ea typeface="+mn-ea"/>
          <a:cs typeface="+mn-cs"/>
        </a:defRPr>
      </a:lvl4pPr>
      <a:lvl5pPr marL="1234440" indent="-171450" algn="l" defTabSz="685800" rtl="0" eaLnBrk="1" latinLnBrk="0" hangingPunct="1">
        <a:spcBef>
          <a:spcPct val="20000"/>
        </a:spcBef>
        <a:buClr>
          <a:schemeClr val="accent2"/>
        </a:buClr>
        <a:buSzPct val="85000"/>
        <a:buFont typeface="Brush Script MT" pitchFamily="66" charset="0"/>
        <a:buChar char="O"/>
        <a:defRPr kumimoji="1" sz="1200" kern="1200">
          <a:solidFill>
            <a:schemeClr val="tx1"/>
          </a:solidFill>
          <a:latin typeface="+mn-lt"/>
          <a:ea typeface="+mn-ea"/>
          <a:cs typeface="+mn-cs"/>
        </a:defRPr>
      </a:lvl5pPr>
      <a:lvl6pPr marL="1508760" indent="-171450" algn="l" defTabSz="685800" rtl="0" eaLnBrk="1" latinLnBrk="0" hangingPunct="1">
        <a:spcBef>
          <a:spcPct val="20000"/>
        </a:spcBef>
        <a:buClr>
          <a:schemeClr val="accent2"/>
        </a:buClr>
        <a:buSzPct val="85000"/>
        <a:buFont typeface="Brush Script MT" pitchFamily="66" charset="0"/>
        <a:buChar char="O"/>
        <a:defRPr kumimoji="1" sz="1200" kern="1200">
          <a:solidFill>
            <a:schemeClr val="tx1"/>
          </a:solidFill>
          <a:latin typeface="+mn-lt"/>
          <a:ea typeface="+mn-ea"/>
          <a:cs typeface="+mn-cs"/>
        </a:defRPr>
      </a:lvl6pPr>
      <a:lvl7pPr marL="1783080" indent="-171450" algn="l" defTabSz="685800" rtl="0" eaLnBrk="1" latinLnBrk="0" hangingPunct="1">
        <a:spcBef>
          <a:spcPct val="20000"/>
        </a:spcBef>
        <a:buClr>
          <a:schemeClr val="accent2"/>
        </a:buClr>
        <a:buSzPct val="85000"/>
        <a:buFont typeface="Brush Script MT" pitchFamily="66" charset="0"/>
        <a:buChar char="O"/>
        <a:defRPr kumimoji="1" sz="1200" kern="1200">
          <a:solidFill>
            <a:schemeClr val="tx1"/>
          </a:solidFill>
          <a:latin typeface="+mn-lt"/>
          <a:ea typeface="+mn-ea"/>
          <a:cs typeface="+mn-cs"/>
        </a:defRPr>
      </a:lvl7pPr>
      <a:lvl8pPr marL="2057400" indent="-171450" algn="l" defTabSz="685800" rtl="0" eaLnBrk="1" latinLnBrk="0" hangingPunct="1">
        <a:spcBef>
          <a:spcPct val="20000"/>
        </a:spcBef>
        <a:buClr>
          <a:schemeClr val="accent2"/>
        </a:buClr>
        <a:buSzPct val="85000"/>
        <a:buFont typeface="Brush Script MT" pitchFamily="66" charset="0"/>
        <a:buChar char="O"/>
        <a:defRPr kumimoji="1" sz="1200" kern="1200">
          <a:solidFill>
            <a:schemeClr val="tx1"/>
          </a:solidFill>
          <a:latin typeface="+mn-lt"/>
          <a:ea typeface="+mn-ea"/>
          <a:cs typeface="+mn-cs"/>
        </a:defRPr>
      </a:lvl8pPr>
      <a:lvl9pPr marL="2331720" indent="-171450" algn="l" defTabSz="685800" rtl="0" eaLnBrk="1" latinLnBrk="0" hangingPunct="1">
        <a:spcBef>
          <a:spcPct val="20000"/>
        </a:spcBef>
        <a:buClr>
          <a:schemeClr val="accent2"/>
        </a:buClr>
        <a:buSzPct val="85000"/>
        <a:buFont typeface="Brush Script MT" pitchFamily="66" charset="0"/>
        <a:buChar char="O"/>
        <a:defRPr kumimoji="1" sz="120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2392005" y="4690794"/>
            <a:ext cx="4799628" cy="564343"/>
          </a:xfrm>
        </p:spPr>
        <p:txBody>
          <a:bodyPr>
            <a:noAutofit/>
          </a:bodyPr>
          <a:lstStyle/>
          <a:p>
            <a:pPr algn="ctr"/>
            <a:r>
              <a:rPr lang="ja-JP" altLang="en-US" sz="2700" dirty="0">
                <a:solidFill>
                  <a:srgbClr val="0000CC"/>
                </a:solidFill>
                <a:latin typeface="HGS明朝E" panose="02020900000000000000" pitchFamily="18" charset="-128"/>
                <a:ea typeface="HGS明朝E" panose="02020900000000000000" pitchFamily="18" charset="-128"/>
              </a:rPr>
              <a:t>第</a:t>
            </a:r>
            <a:r>
              <a:rPr lang="en-US" altLang="ja-JP" sz="2700" dirty="0">
                <a:solidFill>
                  <a:srgbClr val="0000CC"/>
                </a:solidFill>
                <a:latin typeface="HGS明朝E" panose="02020900000000000000" pitchFamily="18" charset="-128"/>
                <a:ea typeface="HGS明朝E" panose="02020900000000000000" pitchFamily="18" charset="-128"/>
              </a:rPr>
              <a:t>5</a:t>
            </a:r>
            <a:r>
              <a:rPr lang="ja-JP" altLang="en-US" sz="2700" dirty="0">
                <a:solidFill>
                  <a:srgbClr val="0000CC"/>
                </a:solidFill>
                <a:latin typeface="HGS明朝E" panose="02020900000000000000" pitchFamily="18" charset="-128"/>
                <a:ea typeface="HGS明朝E" panose="02020900000000000000" pitchFamily="18" charset="-128"/>
              </a:rPr>
              <a:t>回甲府市水道料金審議会</a:t>
            </a:r>
            <a:endParaRPr lang="en-US" altLang="ja-JP" sz="2700" dirty="0">
              <a:solidFill>
                <a:srgbClr val="0000CC"/>
              </a:solidFill>
              <a:latin typeface="HGS明朝E" panose="02020900000000000000" pitchFamily="18" charset="-128"/>
              <a:ea typeface="HGS明朝E" panose="02020900000000000000" pitchFamily="18" charset="-128"/>
            </a:endParaRPr>
          </a:p>
        </p:txBody>
      </p:sp>
      <p:sp>
        <p:nvSpPr>
          <p:cNvPr id="8" name="タイトル 7"/>
          <p:cNvSpPr>
            <a:spLocks noGrp="1"/>
          </p:cNvSpPr>
          <p:nvPr>
            <p:ph type="ctrTitle"/>
          </p:nvPr>
        </p:nvSpPr>
        <p:spPr>
          <a:xfrm>
            <a:off x="2212090" y="2621413"/>
            <a:ext cx="5159458" cy="773583"/>
          </a:xfrm>
        </p:spPr>
        <p:txBody>
          <a:bodyPr/>
          <a:lstStyle/>
          <a:p>
            <a:pPr marL="137160" indent="0" algn="ctr">
              <a:buNone/>
            </a:pPr>
            <a:r>
              <a:rPr lang="ja-JP" altLang="en-US" sz="3200" dirty="0" smtClean="0">
                <a:solidFill>
                  <a:srgbClr val="0000CC"/>
                </a:solidFill>
                <a:effectLst/>
                <a:latin typeface="HGS明朝E" panose="02020900000000000000" pitchFamily="18" charset="-128"/>
                <a:ea typeface="HGS明朝E" panose="02020900000000000000" pitchFamily="18" charset="-128"/>
              </a:rPr>
              <a:t>～水道</a:t>
            </a:r>
            <a:r>
              <a:rPr lang="ja-JP" altLang="en-US" sz="3200" dirty="0">
                <a:solidFill>
                  <a:srgbClr val="0000CC"/>
                </a:solidFill>
                <a:effectLst/>
                <a:latin typeface="HGS明朝E" panose="02020900000000000000" pitchFamily="18" charset="-128"/>
                <a:ea typeface="HGS明朝E" panose="02020900000000000000" pitchFamily="18" charset="-128"/>
              </a:rPr>
              <a:t>事業の</a:t>
            </a:r>
            <a:r>
              <a:rPr lang="ja-JP" altLang="en-US" sz="3200" dirty="0" smtClean="0">
                <a:solidFill>
                  <a:srgbClr val="0000CC"/>
                </a:solidFill>
                <a:effectLst/>
                <a:latin typeface="HGS明朝E" panose="02020900000000000000" pitchFamily="18" charset="-128"/>
                <a:ea typeface="HGS明朝E" panose="02020900000000000000" pitchFamily="18" charset="-128"/>
              </a:rPr>
              <a:t>現場から～</a:t>
            </a:r>
            <a:endParaRPr lang="ja-JP" altLang="en-US" sz="3200" dirty="0">
              <a:solidFill>
                <a:srgbClr val="0000CC"/>
              </a:solidFill>
              <a:effectLst/>
              <a:latin typeface="HGS明朝E" panose="02020900000000000000" pitchFamily="18" charset="-128"/>
              <a:ea typeface="HGS明朝E" panose="02020900000000000000" pitchFamily="18" charset="-128"/>
            </a:endParaRPr>
          </a:p>
        </p:txBody>
      </p:sp>
      <p:sp>
        <p:nvSpPr>
          <p:cNvPr id="3" name="スライド番号プレースホルダー 2"/>
          <p:cNvSpPr>
            <a:spLocks noGrp="1"/>
          </p:cNvSpPr>
          <p:nvPr>
            <p:ph type="sldNum" sz="quarter" idx="12"/>
          </p:nvPr>
        </p:nvSpPr>
        <p:spPr>
          <a:xfrm>
            <a:off x="7442563" y="5726907"/>
            <a:ext cx="558437" cy="273844"/>
          </a:xfrm>
        </p:spPr>
        <p:txBody>
          <a:bodyPr/>
          <a:lstStyle/>
          <a:p>
            <a:pPr defTabSz="342900"/>
            <a:fld id="{E314AF14-8D46-4EAA-9E86-1FE1D42484C0}" type="slidenum">
              <a:rPr lang="ja-JP" altLang="en-US">
                <a:solidFill>
                  <a:prstClr val="black">
                    <a:lumMod val="50000"/>
                    <a:lumOff val="50000"/>
                  </a:prstClr>
                </a:solidFill>
                <a:latin typeface="Trebuchet MS"/>
                <a:ea typeface="HGｺﾞｼｯｸM" panose="020B0609000000000000" pitchFamily="49" charset="-128"/>
              </a:rPr>
              <a:pPr defTabSz="342900"/>
              <a:t>1</a:t>
            </a:fld>
            <a:endParaRPr lang="ja-JP" altLang="en-US">
              <a:solidFill>
                <a:prstClr val="black">
                  <a:lumMod val="50000"/>
                  <a:lumOff val="50000"/>
                </a:prstClr>
              </a:solidFill>
              <a:latin typeface="Trebuchet MS"/>
              <a:ea typeface="HGｺﾞｼｯｸM" panose="020B0609000000000000" pitchFamily="49" charset="-128"/>
            </a:endParaRPr>
          </a:p>
        </p:txBody>
      </p:sp>
      <p:sp>
        <p:nvSpPr>
          <p:cNvPr id="5" name="サブタイトル 8"/>
          <p:cNvSpPr txBox="1">
            <a:spLocks/>
          </p:cNvSpPr>
          <p:nvPr/>
        </p:nvSpPr>
        <p:spPr>
          <a:xfrm>
            <a:off x="3348109" y="5255137"/>
            <a:ext cx="2887420" cy="454110"/>
          </a:xfrm>
          <a:prstGeom prst="rect">
            <a:avLst/>
          </a:prstGeom>
        </p:spPr>
        <p:txBody>
          <a:bodyPr vert="horz" lIns="68580" tIns="34290" rIns="68580" bIns="3429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2100" dirty="0">
                <a:solidFill>
                  <a:srgbClr val="0000CC"/>
                </a:solidFill>
                <a:latin typeface="HGS明朝E" panose="02020900000000000000" pitchFamily="18" charset="-128"/>
                <a:ea typeface="HGS明朝E" panose="02020900000000000000" pitchFamily="18" charset="-128"/>
              </a:rPr>
              <a:t>令和５年８月３０日</a:t>
            </a:r>
          </a:p>
        </p:txBody>
      </p:sp>
      <p:sp>
        <p:nvSpPr>
          <p:cNvPr id="6" name="タイトル 7"/>
          <p:cNvSpPr txBox="1">
            <a:spLocks/>
          </p:cNvSpPr>
          <p:nvPr/>
        </p:nvSpPr>
        <p:spPr>
          <a:xfrm>
            <a:off x="1314307" y="1572734"/>
            <a:ext cx="6955024" cy="888788"/>
          </a:xfrm>
          <a:prstGeom prst="rect">
            <a:avLst/>
          </a:prstGeom>
          <a:effectLst/>
        </p:spPr>
        <p:txBody>
          <a:bodyPr vert="horz" lIns="91440" tIns="45720" rIns="91440" bIns="45720" rtlCol="0" anchor="t" anchorCtr="0">
            <a:noAutofit/>
          </a:bodyPr>
          <a:lstStyle>
            <a:lvl1pPr marL="480060" indent="-342900" algn="l" defTabSz="685800" rtl="0" eaLnBrk="1" latinLnBrk="0" hangingPunct="1">
              <a:spcBef>
                <a:spcPct val="0"/>
              </a:spcBef>
              <a:buClr>
                <a:schemeClr val="accent6">
                  <a:lumMod val="75000"/>
                </a:schemeClr>
              </a:buClr>
              <a:buSzPct val="128000"/>
              <a:buFont typeface="Georgia" pitchFamily="18" charset="0"/>
              <a:buChar char="*"/>
              <a:defRPr kumimoji="1" sz="40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137160" indent="0">
              <a:buFont typeface="Georgia" pitchFamily="18" charset="0"/>
              <a:buNone/>
            </a:pPr>
            <a:r>
              <a:rPr lang="ja-JP" altLang="en-US" sz="3600" dirty="0" smtClean="0">
                <a:solidFill>
                  <a:srgbClr val="0000CC"/>
                </a:solidFill>
                <a:effectLst>
                  <a:reflection blurRad="6350" stA="55000" endA="300" endPos="40000" dir="5400000" sy="-100000" algn="bl" rotWithShape="0"/>
                </a:effectLst>
                <a:latin typeface="HGS明朝E" panose="02020900000000000000" pitchFamily="18" charset="-128"/>
                <a:ea typeface="HGS明朝E" panose="02020900000000000000" pitchFamily="18" charset="-128"/>
              </a:rPr>
              <a:t>水道</a:t>
            </a:r>
            <a:r>
              <a:rPr lang="ja-JP" altLang="en-US" sz="4000" dirty="0" smtClean="0">
                <a:solidFill>
                  <a:srgbClr val="0000CC"/>
                </a:solidFill>
                <a:effectLst>
                  <a:reflection blurRad="6350" stA="55000" endA="300" endPos="40000" dir="5400000" sy="-100000" algn="bl" rotWithShape="0"/>
                </a:effectLst>
                <a:latin typeface="HGS明朝E" panose="02020900000000000000" pitchFamily="18" charset="-128"/>
                <a:ea typeface="HGS明朝E" panose="02020900000000000000" pitchFamily="18" charset="-128"/>
              </a:rPr>
              <a:t>事業</a:t>
            </a:r>
            <a:r>
              <a:rPr lang="ja-JP" altLang="en-US" sz="3600" dirty="0" smtClean="0">
                <a:solidFill>
                  <a:srgbClr val="0000CC"/>
                </a:solidFill>
                <a:effectLst>
                  <a:reflection blurRad="6350" stA="55000" endA="300" endPos="40000" dir="5400000" sy="-100000" algn="bl" rotWithShape="0"/>
                </a:effectLst>
                <a:latin typeface="HGS明朝E" panose="02020900000000000000" pitchFamily="18" charset="-128"/>
                <a:ea typeface="HGS明朝E" panose="02020900000000000000" pitchFamily="18" charset="-128"/>
              </a:rPr>
              <a:t>の施設更新について</a:t>
            </a:r>
            <a:endParaRPr lang="ja-JP" altLang="en-US" sz="3600" dirty="0">
              <a:solidFill>
                <a:srgbClr val="0000CC"/>
              </a:solidFill>
              <a:effectLst>
                <a:reflection blurRad="6350" stA="55000" endA="300" endPos="40000" dir="5400000" sy="-100000" algn="bl" rotWithShape="0"/>
              </a:effectLst>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3287676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の手順５（新設管設置）</a:t>
            </a:r>
            <a:endParaRPr kumimoji="1" lang="ja-JP" altLang="en-US" sz="2800" b="1" dirty="0">
              <a:solidFill>
                <a:srgbClr val="0000FF"/>
              </a:solidFill>
            </a:endParaRPr>
          </a:p>
        </p:txBody>
      </p:sp>
      <p:pic>
        <p:nvPicPr>
          <p:cNvPr id="3" name="図 2"/>
          <p:cNvPicPr>
            <a:picLocks noChangeAspect="1"/>
          </p:cNvPicPr>
          <p:nvPr/>
        </p:nvPicPr>
        <p:blipFill>
          <a:blip r:embed="rId3"/>
          <a:stretch>
            <a:fillRect/>
          </a:stretch>
        </p:blipFill>
        <p:spPr>
          <a:xfrm>
            <a:off x="150517" y="822154"/>
            <a:ext cx="6023370" cy="3139712"/>
          </a:xfrm>
          <a:prstGeom prst="rect">
            <a:avLst/>
          </a:prstGeom>
        </p:spPr>
      </p:pic>
      <p:pic>
        <p:nvPicPr>
          <p:cNvPr id="5" name="図 4"/>
          <p:cNvPicPr>
            <a:picLocks noChangeAspect="1"/>
          </p:cNvPicPr>
          <p:nvPr/>
        </p:nvPicPr>
        <p:blipFill>
          <a:blip r:embed="rId4"/>
          <a:stretch>
            <a:fillRect/>
          </a:stretch>
        </p:blipFill>
        <p:spPr>
          <a:xfrm>
            <a:off x="6349908" y="1218428"/>
            <a:ext cx="2658086" cy="2743438"/>
          </a:xfrm>
          <a:prstGeom prst="rect">
            <a:avLst/>
          </a:prstGeom>
        </p:spPr>
      </p:pic>
      <p:pic>
        <p:nvPicPr>
          <p:cNvPr id="6" name="図 5"/>
          <p:cNvPicPr>
            <a:picLocks noChangeAspect="1"/>
          </p:cNvPicPr>
          <p:nvPr/>
        </p:nvPicPr>
        <p:blipFill>
          <a:blip r:embed="rId5"/>
          <a:stretch>
            <a:fillRect/>
          </a:stretch>
        </p:blipFill>
        <p:spPr>
          <a:xfrm>
            <a:off x="150517" y="4400845"/>
            <a:ext cx="2844075" cy="2161070"/>
          </a:xfrm>
          <a:prstGeom prst="rect">
            <a:avLst/>
          </a:prstGeom>
        </p:spPr>
      </p:pic>
      <p:pic>
        <p:nvPicPr>
          <p:cNvPr id="7" name="図 6"/>
          <p:cNvPicPr>
            <a:picLocks noChangeAspect="1"/>
          </p:cNvPicPr>
          <p:nvPr/>
        </p:nvPicPr>
        <p:blipFill>
          <a:blip r:embed="rId6"/>
          <a:stretch>
            <a:fillRect/>
          </a:stretch>
        </p:blipFill>
        <p:spPr>
          <a:xfrm>
            <a:off x="3150598" y="4400845"/>
            <a:ext cx="2848684" cy="2161070"/>
          </a:xfrm>
          <a:prstGeom prst="rect">
            <a:avLst/>
          </a:prstGeom>
        </p:spPr>
      </p:pic>
      <p:pic>
        <p:nvPicPr>
          <p:cNvPr id="8" name="図 7"/>
          <p:cNvPicPr>
            <a:picLocks noChangeAspect="1"/>
          </p:cNvPicPr>
          <p:nvPr/>
        </p:nvPicPr>
        <p:blipFill>
          <a:blip r:embed="rId7"/>
          <a:stretch>
            <a:fillRect/>
          </a:stretch>
        </p:blipFill>
        <p:spPr>
          <a:xfrm>
            <a:off x="6141356" y="4408048"/>
            <a:ext cx="2840446" cy="2153867"/>
          </a:xfrm>
          <a:prstGeom prst="rect">
            <a:avLst/>
          </a:prstGeom>
        </p:spPr>
      </p:pic>
    </p:spTree>
    <p:extLst>
      <p:ext uri="{BB962C8B-B14F-4D97-AF65-F5344CB8AC3E}">
        <p14:creationId xmlns:p14="http://schemas.microsoft.com/office/powerpoint/2010/main" val="476267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の手順５（新設管設置）</a:t>
            </a:r>
            <a:endParaRPr kumimoji="1" lang="ja-JP" altLang="en-US" sz="2800" b="1" dirty="0">
              <a:solidFill>
                <a:srgbClr val="0000FF"/>
              </a:solidFill>
            </a:endParaRPr>
          </a:p>
        </p:txBody>
      </p:sp>
      <p:pic>
        <p:nvPicPr>
          <p:cNvPr id="9" name="図 8"/>
          <p:cNvPicPr>
            <a:picLocks noChangeAspect="1"/>
          </p:cNvPicPr>
          <p:nvPr/>
        </p:nvPicPr>
        <p:blipFill>
          <a:blip r:embed="rId3"/>
          <a:stretch>
            <a:fillRect/>
          </a:stretch>
        </p:blipFill>
        <p:spPr>
          <a:xfrm>
            <a:off x="255057" y="939110"/>
            <a:ext cx="2761398" cy="2091473"/>
          </a:xfrm>
          <a:prstGeom prst="rect">
            <a:avLst/>
          </a:prstGeom>
        </p:spPr>
      </p:pic>
      <p:pic>
        <p:nvPicPr>
          <p:cNvPr id="10" name="図 9"/>
          <p:cNvPicPr>
            <a:picLocks noChangeAspect="1"/>
          </p:cNvPicPr>
          <p:nvPr/>
        </p:nvPicPr>
        <p:blipFill>
          <a:blip r:embed="rId4"/>
          <a:stretch>
            <a:fillRect/>
          </a:stretch>
        </p:blipFill>
        <p:spPr>
          <a:xfrm>
            <a:off x="6108925" y="973186"/>
            <a:ext cx="2723159" cy="2059621"/>
          </a:xfrm>
          <a:prstGeom prst="rect">
            <a:avLst/>
          </a:prstGeom>
        </p:spPr>
      </p:pic>
      <p:pic>
        <p:nvPicPr>
          <p:cNvPr id="11" name="図 10"/>
          <p:cNvPicPr>
            <a:picLocks noChangeAspect="1"/>
          </p:cNvPicPr>
          <p:nvPr/>
        </p:nvPicPr>
        <p:blipFill>
          <a:blip r:embed="rId5"/>
          <a:stretch>
            <a:fillRect/>
          </a:stretch>
        </p:blipFill>
        <p:spPr>
          <a:xfrm>
            <a:off x="1197288" y="3133286"/>
            <a:ext cx="3109885" cy="2353811"/>
          </a:xfrm>
          <a:prstGeom prst="rect">
            <a:avLst/>
          </a:prstGeom>
        </p:spPr>
      </p:pic>
      <p:pic>
        <p:nvPicPr>
          <p:cNvPr id="12" name="図 11"/>
          <p:cNvPicPr>
            <a:picLocks noChangeAspect="1"/>
          </p:cNvPicPr>
          <p:nvPr/>
        </p:nvPicPr>
        <p:blipFill>
          <a:blip r:embed="rId6"/>
          <a:stretch>
            <a:fillRect/>
          </a:stretch>
        </p:blipFill>
        <p:spPr>
          <a:xfrm>
            <a:off x="255057" y="5076458"/>
            <a:ext cx="2184287" cy="1650914"/>
          </a:xfrm>
          <a:prstGeom prst="rect">
            <a:avLst/>
          </a:prstGeom>
        </p:spPr>
      </p:pic>
      <p:pic>
        <p:nvPicPr>
          <p:cNvPr id="13" name="図 12"/>
          <p:cNvPicPr>
            <a:picLocks noChangeAspect="1"/>
          </p:cNvPicPr>
          <p:nvPr/>
        </p:nvPicPr>
        <p:blipFill>
          <a:blip r:embed="rId7"/>
          <a:stretch>
            <a:fillRect/>
          </a:stretch>
        </p:blipFill>
        <p:spPr>
          <a:xfrm>
            <a:off x="5240934" y="3246551"/>
            <a:ext cx="3112749" cy="2370478"/>
          </a:xfrm>
          <a:prstGeom prst="rect">
            <a:avLst/>
          </a:prstGeom>
        </p:spPr>
      </p:pic>
      <p:pic>
        <p:nvPicPr>
          <p:cNvPr id="14" name="図 13"/>
          <p:cNvPicPr>
            <a:picLocks noChangeAspect="1"/>
          </p:cNvPicPr>
          <p:nvPr/>
        </p:nvPicPr>
        <p:blipFill>
          <a:blip r:embed="rId8"/>
          <a:stretch>
            <a:fillRect/>
          </a:stretch>
        </p:blipFill>
        <p:spPr>
          <a:xfrm>
            <a:off x="4444608" y="5005316"/>
            <a:ext cx="2193489" cy="1650914"/>
          </a:xfrm>
          <a:prstGeom prst="rect">
            <a:avLst/>
          </a:prstGeom>
        </p:spPr>
      </p:pic>
      <p:pic>
        <p:nvPicPr>
          <p:cNvPr id="15" name="図 14"/>
          <p:cNvPicPr>
            <a:picLocks noChangeAspect="1"/>
          </p:cNvPicPr>
          <p:nvPr/>
        </p:nvPicPr>
        <p:blipFill>
          <a:blip r:embed="rId9"/>
          <a:stretch>
            <a:fillRect/>
          </a:stretch>
        </p:blipFill>
        <p:spPr>
          <a:xfrm>
            <a:off x="3213908" y="985541"/>
            <a:ext cx="2697564" cy="2055044"/>
          </a:xfrm>
          <a:prstGeom prst="rect">
            <a:avLst/>
          </a:prstGeom>
        </p:spPr>
      </p:pic>
    </p:spTree>
    <p:extLst>
      <p:ext uri="{BB962C8B-B14F-4D97-AF65-F5344CB8AC3E}">
        <p14:creationId xmlns:p14="http://schemas.microsoft.com/office/powerpoint/2010/main" val="286213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の手順６（給水切替）</a:t>
            </a:r>
            <a:endParaRPr kumimoji="1" lang="ja-JP" altLang="en-US" sz="2800" b="1" dirty="0">
              <a:solidFill>
                <a:srgbClr val="0000FF"/>
              </a:solidFill>
            </a:endParaRPr>
          </a:p>
        </p:txBody>
      </p:sp>
      <p:pic>
        <p:nvPicPr>
          <p:cNvPr id="3" name="図 2"/>
          <p:cNvPicPr>
            <a:picLocks noChangeAspect="1"/>
          </p:cNvPicPr>
          <p:nvPr/>
        </p:nvPicPr>
        <p:blipFill>
          <a:blip r:embed="rId3"/>
          <a:stretch>
            <a:fillRect/>
          </a:stretch>
        </p:blipFill>
        <p:spPr>
          <a:xfrm>
            <a:off x="150517" y="858329"/>
            <a:ext cx="6023370" cy="3139712"/>
          </a:xfrm>
          <a:prstGeom prst="rect">
            <a:avLst/>
          </a:prstGeom>
        </p:spPr>
      </p:pic>
      <p:pic>
        <p:nvPicPr>
          <p:cNvPr id="5" name="図 4"/>
          <p:cNvPicPr>
            <a:picLocks noChangeAspect="1"/>
          </p:cNvPicPr>
          <p:nvPr/>
        </p:nvPicPr>
        <p:blipFill>
          <a:blip r:embed="rId4"/>
          <a:stretch>
            <a:fillRect/>
          </a:stretch>
        </p:blipFill>
        <p:spPr>
          <a:xfrm>
            <a:off x="6378314" y="1254603"/>
            <a:ext cx="2609314" cy="2743438"/>
          </a:xfrm>
          <a:prstGeom prst="rect">
            <a:avLst/>
          </a:prstGeom>
        </p:spPr>
      </p:pic>
      <p:pic>
        <p:nvPicPr>
          <p:cNvPr id="6" name="図 5"/>
          <p:cNvPicPr>
            <a:picLocks noChangeAspect="1"/>
          </p:cNvPicPr>
          <p:nvPr/>
        </p:nvPicPr>
        <p:blipFill>
          <a:blip r:embed="rId5"/>
          <a:stretch>
            <a:fillRect/>
          </a:stretch>
        </p:blipFill>
        <p:spPr>
          <a:xfrm>
            <a:off x="150517" y="4522725"/>
            <a:ext cx="2617505" cy="1956452"/>
          </a:xfrm>
          <a:prstGeom prst="rect">
            <a:avLst/>
          </a:prstGeom>
        </p:spPr>
      </p:pic>
      <p:pic>
        <p:nvPicPr>
          <p:cNvPr id="7" name="図 6"/>
          <p:cNvPicPr>
            <a:picLocks noChangeAspect="1"/>
          </p:cNvPicPr>
          <p:nvPr/>
        </p:nvPicPr>
        <p:blipFill>
          <a:blip r:embed="rId6"/>
          <a:stretch>
            <a:fillRect/>
          </a:stretch>
        </p:blipFill>
        <p:spPr>
          <a:xfrm>
            <a:off x="2900946" y="4522725"/>
            <a:ext cx="2637245" cy="1956452"/>
          </a:xfrm>
          <a:prstGeom prst="rect">
            <a:avLst/>
          </a:prstGeom>
        </p:spPr>
      </p:pic>
      <p:pic>
        <p:nvPicPr>
          <p:cNvPr id="8" name="図 7"/>
          <p:cNvPicPr>
            <a:picLocks noChangeAspect="1"/>
          </p:cNvPicPr>
          <p:nvPr/>
        </p:nvPicPr>
        <p:blipFill>
          <a:blip r:embed="rId7"/>
          <a:stretch>
            <a:fillRect/>
          </a:stretch>
        </p:blipFill>
        <p:spPr>
          <a:xfrm>
            <a:off x="5784577" y="4195187"/>
            <a:ext cx="2530059" cy="1877731"/>
          </a:xfrm>
          <a:prstGeom prst="rect">
            <a:avLst/>
          </a:prstGeom>
        </p:spPr>
      </p:pic>
      <p:pic>
        <p:nvPicPr>
          <p:cNvPr id="9" name="図 8"/>
          <p:cNvPicPr>
            <a:picLocks noChangeAspect="1"/>
          </p:cNvPicPr>
          <p:nvPr/>
        </p:nvPicPr>
        <p:blipFill>
          <a:blip r:embed="rId8"/>
          <a:stretch>
            <a:fillRect/>
          </a:stretch>
        </p:blipFill>
        <p:spPr>
          <a:xfrm>
            <a:off x="7072529" y="5248882"/>
            <a:ext cx="1915099" cy="1419815"/>
          </a:xfrm>
          <a:prstGeom prst="rect">
            <a:avLst/>
          </a:prstGeom>
        </p:spPr>
      </p:pic>
    </p:spTree>
    <p:extLst>
      <p:ext uri="{BB962C8B-B14F-4D97-AF65-F5344CB8AC3E}">
        <p14:creationId xmlns:p14="http://schemas.microsoft.com/office/powerpoint/2010/main" val="245961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の手順７（仮設管撤去）</a:t>
            </a:r>
            <a:endParaRPr kumimoji="1" lang="ja-JP" altLang="en-US" sz="2800" b="1" dirty="0">
              <a:solidFill>
                <a:srgbClr val="0000FF"/>
              </a:solidFill>
            </a:endParaRPr>
          </a:p>
        </p:txBody>
      </p:sp>
      <p:pic>
        <p:nvPicPr>
          <p:cNvPr id="5" name="図 4"/>
          <p:cNvPicPr>
            <a:picLocks noChangeAspect="1"/>
          </p:cNvPicPr>
          <p:nvPr/>
        </p:nvPicPr>
        <p:blipFill>
          <a:blip r:embed="rId3"/>
          <a:stretch>
            <a:fillRect/>
          </a:stretch>
        </p:blipFill>
        <p:spPr>
          <a:xfrm>
            <a:off x="6388530" y="1258690"/>
            <a:ext cx="2578832" cy="2737341"/>
          </a:xfrm>
          <a:prstGeom prst="rect">
            <a:avLst/>
          </a:prstGeom>
        </p:spPr>
      </p:pic>
      <p:pic>
        <p:nvPicPr>
          <p:cNvPr id="6" name="図 5"/>
          <p:cNvPicPr>
            <a:picLocks noChangeAspect="1"/>
          </p:cNvPicPr>
          <p:nvPr/>
        </p:nvPicPr>
        <p:blipFill>
          <a:blip r:embed="rId4"/>
          <a:stretch>
            <a:fillRect/>
          </a:stretch>
        </p:blipFill>
        <p:spPr>
          <a:xfrm>
            <a:off x="150518" y="4301053"/>
            <a:ext cx="2880706" cy="2138936"/>
          </a:xfrm>
          <a:prstGeom prst="rect">
            <a:avLst/>
          </a:prstGeom>
        </p:spPr>
      </p:pic>
      <p:pic>
        <p:nvPicPr>
          <p:cNvPr id="7" name="図 6"/>
          <p:cNvPicPr>
            <a:picLocks noChangeAspect="1"/>
          </p:cNvPicPr>
          <p:nvPr/>
        </p:nvPicPr>
        <p:blipFill>
          <a:blip r:embed="rId5"/>
          <a:stretch>
            <a:fillRect/>
          </a:stretch>
        </p:blipFill>
        <p:spPr>
          <a:xfrm>
            <a:off x="6173887" y="4301053"/>
            <a:ext cx="2846786" cy="2138936"/>
          </a:xfrm>
          <a:prstGeom prst="rect">
            <a:avLst/>
          </a:prstGeom>
        </p:spPr>
      </p:pic>
      <p:pic>
        <p:nvPicPr>
          <p:cNvPr id="8" name="図 7"/>
          <p:cNvPicPr>
            <a:picLocks noChangeAspect="1"/>
          </p:cNvPicPr>
          <p:nvPr/>
        </p:nvPicPr>
        <p:blipFill>
          <a:blip r:embed="rId6"/>
          <a:stretch>
            <a:fillRect/>
          </a:stretch>
        </p:blipFill>
        <p:spPr>
          <a:xfrm>
            <a:off x="3152766" y="4301053"/>
            <a:ext cx="2882471" cy="2138936"/>
          </a:xfrm>
          <a:prstGeom prst="rect">
            <a:avLst/>
          </a:prstGeom>
        </p:spPr>
      </p:pic>
      <p:pic>
        <p:nvPicPr>
          <p:cNvPr id="9" name="図 8"/>
          <p:cNvPicPr>
            <a:picLocks noChangeAspect="1"/>
          </p:cNvPicPr>
          <p:nvPr/>
        </p:nvPicPr>
        <p:blipFill>
          <a:blip r:embed="rId7"/>
          <a:stretch>
            <a:fillRect/>
          </a:stretch>
        </p:blipFill>
        <p:spPr>
          <a:xfrm>
            <a:off x="150517" y="856319"/>
            <a:ext cx="6023370" cy="3139712"/>
          </a:xfrm>
          <a:prstGeom prst="rect">
            <a:avLst/>
          </a:prstGeom>
        </p:spPr>
      </p:pic>
    </p:spTree>
    <p:extLst>
      <p:ext uri="{BB962C8B-B14F-4D97-AF65-F5344CB8AC3E}">
        <p14:creationId xmlns:p14="http://schemas.microsoft.com/office/powerpoint/2010/main" val="727493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の手順８（舗装）</a:t>
            </a:r>
            <a:endParaRPr kumimoji="1" lang="ja-JP" altLang="en-US" sz="2800" b="1" dirty="0">
              <a:solidFill>
                <a:srgbClr val="0000FF"/>
              </a:solidFill>
            </a:endParaRPr>
          </a:p>
        </p:txBody>
      </p:sp>
      <p:pic>
        <p:nvPicPr>
          <p:cNvPr id="3" name="図 2"/>
          <p:cNvPicPr>
            <a:picLocks noChangeAspect="1"/>
          </p:cNvPicPr>
          <p:nvPr/>
        </p:nvPicPr>
        <p:blipFill>
          <a:blip r:embed="rId3"/>
          <a:stretch>
            <a:fillRect/>
          </a:stretch>
        </p:blipFill>
        <p:spPr>
          <a:xfrm>
            <a:off x="150517" y="888439"/>
            <a:ext cx="6023370" cy="3145809"/>
          </a:xfrm>
          <a:prstGeom prst="rect">
            <a:avLst/>
          </a:prstGeom>
        </p:spPr>
      </p:pic>
      <p:pic>
        <p:nvPicPr>
          <p:cNvPr id="5" name="図 4"/>
          <p:cNvPicPr>
            <a:picLocks noChangeAspect="1"/>
          </p:cNvPicPr>
          <p:nvPr/>
        </p:nvPicPr>
        <p:blipFill>
          <a:blip r:embed="rId4"/>
          <a:stretch>
            <a:fillRect/>
          </a:stretch>
        </p:blipFill>
        <p:spPr>
          <a:xfrm>
            <a:off x="6361365" y="1290810"/>
            <a:ext cx="2584928" cy="2743438"/>
          </a:xfrm>
          <a:prstGeom prst="rect">
            <a:avLst/>
          </a:prstGeom>
        </p:spPr>
      </p:pic>
      <p:pic>
        <p:nvPicPr>
          <p:cNvPr id="6" name="図 5"/>
          <p:cNvPicPr>
            <a:picLocks noChangeAspect="1"/>
          </p:cNvPicPr>
          <p:nvPr/>
        </p:nvPicPr>
        <p:blipFill>
          <a:blip r:embed="rId5"/>
          <a:stretch>
            <a:fillRect/>
          </a:stretch>
        </p:blipFill>
        <p:spPr>
          <a:xfrm>
            <a:off x="150517" y="4501822"/>
            <a:ext cx="2805696" cy="2091109"/>
          </a:xfrm>
          <a:prstGeom prst="rect">
            <a:avLst/>
          </a:prstGeom>
        </p:spPr>
      </p:pic>
      <p:pic>
        <p:nvPicPr>
          <p:cNvPr id="7" name="図 6"/>
          <p:cNvPicPr>
            <a:picLocks noChangeAspect="1"/>
          </p:cNvPicPr>
          <p:nvPr/>
        </p:nvPicPr>
        <p:blipFill>
          <a:blip r:embed="rId6"/>
          <a:stretch>
            <a:fillRect/>
          </a:stretch>
        </p:blipFill>
        <p:spPr>
          <a:xfrm>
            <a:off x="3152773" y="4501820"/>
            <a:ext cx="2792557" cy="2091109"/>
          </a:xfrm>
          <a:prstGeom prst="rect">
            <a:avLst/>
          </a:prstGeom>
        </p:spPr>
      </p:pic>
      <p:pic>
        <p:nvPicPr>
          <p:cNvPr id="8" name="図 7"/>
          <p:cNvPicPr>
            <a:picLocks noChangeAspect="1"/>
          </p:cNvPicPr>
          <p:nvPr/>
        </p:nvPicPr>
        <p:blipFill>
          <a:blip r:embed="rId7"/>
          <a:stretch>
            <a:fillRect/>
          </a:stretch>
        </p:blipFill>
        <p:spPr>
          <a:xfrm>
            <a:off x="6141890" y="4501821"/>
            <a:ext cx="2804403" cy="2091109"/>
          </a:xfrm>
          <a:prstGeom prst="rect">
            <a:avLst/>
          </a:prstGeom>
        </p:spPr>
      </p:pic>
    </p:spTree>
    <p:extLst>
      <p:ext uri="{BB962C8B-B14F-4D97-AF65-F5344CB8AC3E}">
        <p14:creationId xmlns:p14="http://schemas.microsoft.com/office/powerpoint/2010/main" val="2320727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5868" y="121673"/>
            <a:ext cx="5386292" cy="875459"/>
          </a:xfrm>
        </p:spPr>
        <p:txBody>
          <a:bodyPr/>
          <a:lstStyle/>
          <a:p>
            <a:pPr marL="0" indent="0" algn="l">
              <a:buNone/>
            </a:pPr>
            <a:r>
              <a:rPr lang="ja-JP" altLang="en-US" sz="40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40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sp>
        <p:nvSpPr>
          <p:cNvPr id="20" name="正方形/長方形 19"/>
          <p:cNvSpPr/>
          <p:nvPr/>
        </p:nvSpPr>
        <p:spPr>
          <a:xfrm>
            <a:off x="1749930" y="5304540"/>
            <a:ext cx="841501" cy="835428"/>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tx1"/>
                </a:solidFill>
              </a:rPr>
              <a:t>＜</a:t>
            </a:r>
            <a:endParaRPr kumimoji="1" lang="ja-JP" altLang="en-US" sz="3600" b="1" dirty="0">
              <a:solidFill>
                <a:srgbClr val="FF0000"/>
              </a:solidFill>
            </a:endParaRPr>
          </a:p>
        </p:txBody>
      </p:sp>
      <p:sp>
        <p:nvSpPr>
          <p:cNvPr id="21" name="ストライプ矢印 20"/>
          <p:cNvSpPr/>
          <p:nvPr/>
        </p:nvSpPr>
        <p:spPr>
          <a:xfrm>
            <a:off x="4709709" y="5443776"/>
            <a:ext cx="681644" cy="55695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2340358" y="4957766"/>
            <a:ext cx="2028305" cy="1528975"/>
          </a:xfrm>
          <a:prstGeom prst="ellipse">
            <a:avLst/>
          </a:prstGeom>
          <a:gradFill flip="none" rotWithShape="1">
            <a:gsLst>
              <a:gs pos="0">
                <a:srgbClr val="FF0000"/>
              </a:gs>
              <a:gs pos="27000">
                <a:schemeClr val="bg2">
                  <a:tint val="95000"/>
                  <a:shade val="100000"/>
                  <a:satMod val="130000"/>
                  <a:lumMod val="130000"/>
                </a:schemeClr>
              </a:gs>
              <a:gs pos="46000">
                <a:srgbClr val="FF8080"/>
              </a:gs>
              <a:gs pos="66000">
                <a:schemeClr val="bg1"/>
              </a:gs>
              <a:gs pos="100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施設能力</a:t>
            </a:r>
            <a:endParaRPr kumimoji="1" lang="ja-JP" altLang="en-US" sz="2400" dirty="0">
              <a:solidFill>
                <a:schemeClr val="tx1"/>
              </a:solidFill>
            </a:endParaRPr>
          </a:p>
        </p:txBody>
      </p:sp>
      <p:sp>
        <p:nvSpPr>
          <p:cNvPr id="24" name="楕円 23"/>
          <p:cNvSpPr/>
          <p:nvPr/>
        </p:nvSpPr>
        <p:spPr>
          <a:xfrm>
            <a:off x="392185" y="5176089"/>
            <a:ext cx="1607127" cy="1092331"/>
          </a:xfrm>
          <a:prstGeom prst="ellipse">
            <a:avLst/>
          </a:prstGeom>
          <a:gradFill flip="none" rotWithShape="1">
            <a:gsLst>
              <a:gs pos="0">
                <a:srgbClr val="0000FF"/>
              </a:gs>
              <a:gs pos="27000">
                <a:schemeClr val="bg2">
                  <a:tint val="95000"/>
                  <a:shade val="100000"/>
                  <a:satMod val="130000"/>
                  <a:lumMod val="130000"/>
                </a:schemeClr>
              </a:gs>
              <a:gs pos="46000">
                <a:srgbClr val="00B0F0"/>
              </a:gs>
              <a:gs pos="66000">
                <a:schemeClr val="bg1"/>
              </a:gs>
              <a:gs pos="100000">
                <a:srgbClr val="0000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水需要</a:t>
            </a:r>
            <a:endParaRPr kumimoji="1" lang="ja-JP" altLang="en-US" sz="2400" dirty="0">
              <a:solidFill>
                <a:schemeClr val="tx1"/>
              </a:solidFill>
            </a:endParaRPr>
          </a:p>
        </p:txBody>
      </p:sp>
      <p:sp>
        <p:nvSpPr>
          <p:cNvPr id="25" name="角丸四角形 24"/>
          <p:cNvSpPr/>
          <p:nvPr/>
        </p:nvSpPr>
        <p:spPr>
          <a:xfrm>
            <a:off x="5649272" y="4873843"/>
            <a:ext cx="3241964" cy="1696817"/>
          </a:xfrm>
          <a:prstGeom prst="roundRect">
            <a:avLst/>
          </a:prstGeom>
          <a:gradFill>
            <a:gsLst>
              <a:gs pos="100000">
                <a:srgbClr val="FFFFCC"/>
              </a:gs>
              <a:gs pos="0">
                <a:srgbClr val="FFFFCC"/>
              </a:gs>
              <a:gs pos="52000">
                <a:schemeClr val="bg2">
                  <a:tint val="95000"/>
                  <a:shade val="100000"/>
                  <a:satMod val="130000"/>
                  <a:lumMod val="130000"/>
                </a:schemeClr>
              </a:gs>
            </a:gsLst>
            <a:path path="circle">
              <a:fillToRect l="20000" t="10000" r="20000" b="60000"/>
            </a:path>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効率的な水運用と</a:t>
            </a:r>
            <a:endParaRPr kumimoji="1" lang="en-US" altLang="ja-JP" sz="2400" b="1" dirty="0" smtClean="0">
              <a:solidFill>
                <a:srgbClr val="FF0000"/>
              </a:solidFill>
            </a:endParaRPr>
          </a:p>
          <a:p>
            <a:pPr algn="ctr"/>
            <a:r>
              <a:rPr lang="ja-JP" altLang="en-US" sz="2400" b="1" dirty="0" smtClean="0">
                <a:solidFill>
                  <a:srgbClr val="FF0000"/>
                </a:solidFill>
              </a:rPr>
              <a:t>ダウン</a:t>
            </a:r>
            <a:r>
              <a:rPr lang="ja-JP" altLang="en-US" sz="2400" b="1" dirty="0">
                <a:solidFill>
                  <a:srgbClr val="FF0000"/>
                </a:solidFill>
              </a:rPr>
              <a:t>サイジング</a:t>
            </a:r>
            <a:endParaRPr kumimoji="1" lang="ja-JP" altLang="en-US" sz="2400" b="1" dirty="0">
              <a:solidFill>
                <a:srgbClr val="FF0000"/>
              </a:solidFill>
            </a:endParaRPr>
          </a:p>
        </p:txBody>
      </p:sp>
      <p:pic>
        <p:nvPicPr>
          <p:cNvPr id="28" name="図 27"/>
          <p:cNvPicPr>
            <a:picLocks noChangeAspect="1"/>
          </p:cNvPicPr>
          <p:nvPr/>
        </p:nvPicPr>
        <p:blipFill>
          <a:blip r:embed="rId3"/>
          <a:stretch>
            <a:fillRect/>
          </a:stretch>
        </p:blipFill>
        <p:spPr>
          <a:xfrm>
            <a:off x="1195748" y="997132"/>
            <a:ext cx="6235362" cy="3739770"/>
          </a:xfrm>
          <a:prstGeom prst="rect">
            <a:avLst/>
          </a:prstGeom>
        </p:spPr>
      </p:pic>
    </p:spTree>
    <p:extLst>
      <p:ext uri="{BB962C8B-B14F-4D97-AF65-F5344CB8AC3E}">
        <p14:creationId xmlns:p14="http://schemas.microsoft.com/office/powerpoint/2010/main" val="40980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26" name="テキスト ボックス 25"/>
          <p:cNvSpPr txBox="1"/>
          <p:nvPr/>
        </p:nvSpPr>
        <p:spPr>
          <a:xfrm>
            <a:off x="548816" y="895296"/>
            <a:ext cx="1384662" cy="430887"/>
          </a:xfrm>
          <a:prstGeom prst="rect">
            <a:avLst/>
          </a:prstGeom>
          <a:solidFill>
            <a:srgbClr val="FFCCFF"/>
          </a:solidFill>
          <a:effectLst/>
          <a:scene3d>
            <a:camera prst="orthographicFront"/>
            <a:lightRig rig="threePt" dir="t"/>
          </a:scene3d>
          <a:sp3d prstMaterial="dkEdge">
            <a:bevelT/>
          </a:sp3d>
        </p:spPr>
        <p:txBody>
          <a:bodyPr wrap="square" rtlCol="0">
            <a:spAutoFit/>
          </a:bodyPr>
          <a:lstStyle/>
          <a:p>
            <a:pPr algn="ctr"/>
            <a:r>
              <a:rPr kumimoji="1" lang="ja-JP" altLang="en-US" sz="2200" dirty="0" smtClean="0"/>
              <a:t>水運用</a:t>
            </a:r>
            <a:endParaRPr kumimoji="1" lang="ja-JP" altLang="en-US" sz="2200" dirty="0"/>
          </a:p>
        </p:txBody>
      </p:sp>
      <p:sp>
        <p:nvSpPr>
          <p:cNvPr id="2" name="タイトル 1"/>
          <p:cNvSpPr>
            <a:spLocks noGrp="1"/>
          </p:cNvSpPr>
          <p:nvPr>
            <p:ph type="title"/>
          </p:nvPr>
        </p:nvSpPr>
        <p:spPr>
          <a:xfrm>
            <a:off x="5900016" y="108610"/>
            <a:ext cx="3061103" cy="544533"/>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sp>
        <p:nvSpPr>
          <p:cNvPr id="8" name="テキスト ボックス 7"/>
          <p:cNvSpPr txBox="1"/>
          <p:nvPr/>
        </p:nvSpPr>
        <p:spPr>
          <a:xfrm>
            <a:off x="574945" y="1340408"/>
            <a:ext cx="7994470" cy="706759"/>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〇維持</a:t>
            </a:r>
            <a:r>
              <a:rPr lang="ja-JP" altLang="en-US" sz="2000" dirty="0"/>
              <a:t>管理</a:t>
            </a:r>
            <a:r>
              <a:rPr lang="ja-JP" altLang="en-US" sz="2000" dirty="0" smtClean="0"/>
              <a:t>に必要</a:t>
            </a:r>
            <a:r>
              <a:rPr lang="ja-JP" altLang="en-US" sz="2000" dirty="0"/>
              <a:t>な</a:t>
            </a:r>
            <a:r>
              <a:rPr lang="ja-JP" altLang="en-US" sz="2000" dirty="0" smtClean="0"/>
              <a:t>予備能力を</a:t>
            </a:r>
            <a:r>
              <a:rPr lang="ja-JP" altLang="en-US" sz="2000" dirty="0"/>
              <a:t>確保</a:t>
            </a:r>
            <a:r>
              <a:rPr lang="ja-JP" altLang="en-US" sz="2000" dirty="0" smtClean="0"/>
              <a:t>しつつ、給水量の減少に応じ中長期的に施設を縮小。</a:t>
            </a:r>
            <a:r>
              <a:rPr kumimoji="1" lang="ja-JP" altLang="en-US" sz="2000" dirty="0" smtClean="0"/>
              <a:t>浄水</a:t>
            </a:r>
            <a:r>
              <a:rPr kumimoji="1" lang="ja-JP" altLang="en-US" sz="2000" dirty="0"/>
              <a:t>施設</a:t>
            </a:r>
            <a:r>
              <a:rPr kumimoji="1" lang="ja-JP" altLang="en-US" sz="2000" dirty="0" smtClean="0"/>
              <a:t>の部分的縮小→系列単位の縮小。</a:t>
            </a:r>
            <a:endParaRPr kumimoji="1" lang="ja-JP" altLang="en-US" sz="2000" dirty="0"/>
          </a:p>
        </p:txBody>
      </p:sp>
      <p:sp>
        <p:nvSpPr>
          <p:cNvPr id="33" name="テキスト ボックス 32"/>
          <p:cNvSpPr txBox="1"/>
          <p:nvPr/>
        </p:nvSpPr>
        <p:spPr>
          <a:xfrm>
            <a:off x="548816" y="1333978"/>
            <a:ext cx="7994470" cy="705394"/>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〇自然流下給水の平瀬系を最大限利用し、各地域の水需要の変動に応じた配水区域の見直しを行い、配水池の統廃合を進める。</a:t>
            </a:r>
            <a:endParaRPr lang="en-US" altLang="ja-JP" sz="2000" dirty="0" smtClean="0"/>
          </a:p>
        </p:txBody>
      </p:sp>
      <p:pic>
        <p:nvPicPr>
          <p:cNvPr id="4" name="図 3"/>
          <p:cNvPicPr>
            <a:picLocks noChangeAspect="1"/>
          </p:cNvPicPr>
          <p:nvPr/>
        </p:nvPicPr>
        <p:blipFill>
          <a:blip r:embed="rId3"/>
          <a:stretch>
            <a:fillRect/>
          </a:stretch>
        </p:blipFill>
        <p:spPr>
          <a:xfrm>
            <a:off x="316250" y="2336231"/>
            <a:ext cx="8553429" cy="4261473"/>
          </a:xfrm>
          <a:prstGeom prst="rect">
            <a:avLst/>
          </a:prstGeom>
        </p:spPr>
      </p:pic>
      <p:sp>
        <p:nvSpPr>
          <p:cNvPr id="36" name="楕円 35"/>
          <p:cNvSpPr/>
          <p:nvPr/>
        </p:nvSpPr>
        <p:spPr>
          <a:xfrm>
            <a:off x="4104785" y="2190906"/>
            <a:ext cx="1980582" cy="134532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4356990" y="3127460"/>
            <a:ext cx="1980582" cy="134532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a:xfrm>
            <a:off x="3634233" y="3987295"/>
            <a:ext cx="1934765" cy="203166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23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xit" presetSubtype="21" fill="hold" grpId="1" nodeType="withEffect">
                                  <p:stCondLst>
                                    <p:cond delay="0"/>
                                  </p:stCondLst>
                                  <p:childTnLst>
                                    <p:animEffect transition="out" filter="barn(inVertic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animBg="1"/>
      <p:bldP spid="8" grpId="1" animBg="1"/>
      <p:bldP spid="33" grpId="0" animBg="1"/>
      <p:bldP spid="33" grpId="1" animBg="1"/>
      <p:bldP spid="36" grpId="0" animBg="1"/>
      <p:bldP spid="36" grpId="1" animBg="1"/>
      <p:bldP spid="37" grpId="0" animBg="1"/>
      <p:bldP spid="37" grpId="1" animBg="1"/>
      <p:bldP spid="38" grpId="0" animBg="1"/>
      <p:bldP spid="3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48816" y="903515"/>
            <a:ext cx="1942132" cy="430887"/>
          </a:xfrm>
          <a:prstGeom prst="rect">
            <a:avLst/>
          </a:prstGeom>
          <a:solidFill>
            <a:srgbClr val="FFCCFF"/>
          </a:solidFill>
          <a:effectLst/>
          <a:scene3d>
            <a:camera prst="orthographicFront"/>
            <a:lightRig rig="threePt" dir="t"/>
          </a:scene3d>
          <a:sp3d prstMaterial="dkEdge">
            <a:bevelT/>
          </a:sp3d>
        </p:spPr>
        <p:txBody>
          <a:bodyPr wrap="square" rtlCol="0">
            <a:spAutoFit/>
          </a:bodyPr>
          <a:lstStyle/>
          <a:p>
            <a:pPr algn="ctr"/>
            <a:r>
              <a:rPr kumimoji="1" lang="ja-JP" altLang="en-US" sz="2200" dirty="0" smtClean="0"/>
              <a:t>平瀬浄水場</a:t>
            </a:r>
            <a:endParaRPr kumimoji="1" lang="ja-JP" altLang="en-US" sz="2200" dirty="0"/>
          </a:p>
        </p:txBody>
      </p:sp>
      <p:sp>
        <p:nvSpPr>
          <p:cNvPr id="2" name="タイトル 1"/>
          <p:cNvSpPr>
            <a:spLocks noGrp="1"/>
          </p:cNvSpPr>
          <p:nvPr>
            <p:ph type="title"/>
          </p:nvPr>
        </p:nvSpPr>
        <p:spPr>
          <a:xfrm>
            <a:off x="5900016" y="108610"/>
            <a:ext cx="3061103" cy="544533"/>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sp>
        <p:nvSpPr>
          <p:cNvPr id="8" name="テキスト ボックス 7"/>
          <p:cNvSpPr txBox="1"/>
          <p:nvPr/>
        </p:nvSpPr>
        <p:spPr>
          <a:xfrm>
            <a:off x="574945" y="1340408"/>
            <a:ext cx="7994470" cy="706759"/>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〇維持</a:t>
            </a:r>
            <a:r>
              <a:rPr lang="ja-JP" altLang="en-US" sz="2000" dirty="0"/>
              <a:t>管理</a:t>
            </a:r>
            <a:r>
              <a:rPr lang="ja-JP" altLang="en-US" sz="2000" dirty="0" smtClean="0"/>
              <a:t>に必要</a:t>
            </a:r>
            <a:r>
              <a:rPr lang="ja-JP" altLang="en-US" sz="2000" dirty="0"/>
              <a:t>な</a:t>
            </a:r>
            <a:r>
              <a:rPr lang="ja-JP" altLang="en-US" sz="2000" dirty="0" smtClean="0"/>
              <a:t>予備能力を</a:t>
            </a:r>
            <a:r>
              <a:rPr lang="ja-JP" altLang="en-US" sz="2000" dirty="0"/>
              <a:t>確保</a:t>
            </a:r>
            <a:r>
              <a:rPr lang="ja-JP" altLang="en-US" sz="2000" dirty="0" smtClean="0"/>
              <a:t>しつつ、給水量の減少に応じ中長期的に施設を縮小。</a:t>
            </a:r>
            <a:r>
              <a:rPr kumimoji="1" lang="ja-JP" altLang="en-US" sz="2000" dirty="0" smtClean="0"/>
              <a:t>浄水</a:t>
            </a:r>
            <a:r>
              <a:rPr kumimoji="1" lang="ja-JP" altLang="en-US" sz="2000" dirty="0"/>
              <a:t>施設</a:t>
            </a:r>
            <a:r>
              <a:rPr kumimoji="1" lang="ja-JP" altLang="en-US" sz="2000" dirty="0" smtClean="0"/>
              <a:t>の部分的縮小→系列単位の縮小。</a:t>
            </a:r>
            <a:endParaRPr kumimoji="1" lang="ja-JP" altLang="en-US" sz="2000" dirty="0"/>
          </a:p>
        </p:txBody>
      </p:sp>
      <p:pic>
        <p:nvPicPr>
          <p:cNvPr id="4" name="図 3"/>
          <p:cNvPicPr>
            <a:picLocks noChangeAspect="1"/>
          </p:cNvPicPr>
          <p:nvPr/>
        </p:nvPicPr>
        <p:blipFill>
          <a:blip r:embed="rId3"/>
          <a:stretch>
            <a:fillRect/>
          </a:stretch>
        </p:blipFill>
        <p:spPr>
          <a:xfrm>
            <a:off x="316250" y="2336231"/>
            <a:ext cx="8553429" cy="4261473"/>
          </a:xfrm>
          <a:prstGeom prst="rect">
            <a:avLst/>
          </a:prstGeom>
        </p:spPr>
      </p:pic>
      <p:sp>
        <p:nvSpPr>
          <p:cNvPr id="5" name="楕円 4"/>
          <p:cNvSpPr/>
          <p:nvPr/>
        </p:nvSpPr>
        <p:spPr>
          <a:xfrm>
            <a:off x="548816" y="4805975"/>
            <a:ext cx="2347784" cy="17917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19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xit" presetSubtype="21" fill="hold" grpId="1" nodeType="withEffect">
                                  <p:stCondLst>
                                    <p:cond delay="0"/>
                                  </p:stCondLst>
                                  <p:childTnLst>
                                    <p:animEffect transition="out" filter="barn(inVertic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6" presetClass="exit" presetSubtype="21" fill="hold" grpId="1" nodeType="withEffect">
                                  <p:stCondLst>
                                    <p:cond delay="0"/>
                                  </p:stCondLst>
                                  <p:childTnLst>
                                    <p:animEffect transition="out" filter="barn(inVertic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74945" y="913491"/>
            <a:ext cx="1942132" cy="430887"/>
          </a:xfrm>
          <a:prstGeom prst="rect">
            <a:avLst/>
          </a:prstGeom>
          <a:solidFill>
            <a:srgbClr val="FFCCFF"/>
          </a:solidFill>
          <a:effectLst/>
          <a:scene3d>
            <a:camera prst="orthographicFront"/>
            <a:lightRig rig="threePt" dir="t"/>
          </a:scene3d>
          <a:sp3d prstMaterial="dkEdge">
            <a:bevelT/>
          </a:sp3d>
        </p:spPr>
        <p:txBody>
          <a:bodyPr wrap="square" rtlCol="0">
            <a:spAutoFit/>
          </a:bodyPr>
          <a:lstStyle/>
          <a:p>
            <a:pPr algn="ctr"/>
            <a:r>
              <a:rPr lang="ja-JP" altLang="en-US" sz="2200" dirty="0"/>
              <a:t>昭和</a:t>
            </a:r>
            <a:r>
              <a:rPr kumimoji="1" lang="ja-JP" altLang="en-US" sz="2200" dirty="0" smtClean="0"/>
              <a:t>浄水場</a:t>
            </a:r>
            <a:endParaRPr kumimoji="1" lang="ja-JP" altLang="en-US" sz="2200" dirty="0"/>
          </a:p>
        </p:txBody>
      </p:sp>
      <p:sp>
        <p:nvSpPr>
          <p:cNvPr id="30" name="テキスト ボックス 29"/>
          <p:cNvSpPr txBox="1"/>
          <p:nvPr/>
        </p:nvSpPr>
        <p:spPr>
          <a:xfrm>
            <a:off x="601074" y="1387242"/>
            <a:ext cx="7994470" cy="738005"/>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基幹管路など広域供給管路は、給水量の減少を踏まえ、更新に合わせて管径を縮小。</a:t>
            </a:r>
            <a:endParaRPr lang="en-US" altLang="ja-JP" sz="2000" dirty="0" smtClean="0"/>
          </a:p>
        </p:txBody>
      </p:sp>
      <p:sp>
        <p:nvSpPr>
          <p:cNvPr id="27" name="テキスト ボックス 26"/>
          <p:cNvSpPr txBox="1"/>
          <p:nvPr/>
        </p:nvSpPr>
        <p:spPr>
          <a:xfrm>
            <a:off x="574945" y="1373636"/>
            <a:ext cx="7994470" cy="751068"/>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〇河川渇水時のバックアップ水量を</a:t>
            </a:r>
            <a:r>
              <a:rPr lang="ja-JP" altLang="en-US" sz="2000" dirty="0"/>
              <a:t>確保</a:t>
            </a:r>
            <a:r>
              <a:rPr lang="ja-JP" altLang="en-US" sz="2000" dirty="0" smtClean="0"/>
              <a:t>しつつ、給水量の減少を踏まえ、取水井戸及び配水ポンプ施設を順次縮小。</a:t>
            </a:r>
            <a:endParaRPr lang="en-US" altLang="ja-JP" sz="2000" dirty="0" smtClean="0"/>
          </a:p>
        </p:txBody>
      </p:sp>
      <p:sp>
        <p:nvSpPr>
          <p:cNvPr id="2" name="タイトル 1"/>
          <p:cNvSpPr>
            <a:spLocks noGrp="1"/>
          </p:cNvSpPr>
          <p:nvPr>
            <p:ph type="title"/>
          </p:nvPr>
        </p:nvSpPr>
        <p:spPr>
          <a:xfrm>
            <a:off x="5900016" y="108610"/>
            <a:ext cx="3061103" cy="544533"/>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pic>
        <p:nvPicPr>
          <p:cNvPr id="4" name="図 3"/>
          <p:cNvPicPr>
            <a:picLocks noChangeAspect="1"/>
          </p:cNvPicPr>
          <p:nvPr/>
        </p:nvPicPr>
        <p:blipFill>
          <a:blip r:embed="rId3"/>
          <a:stretch>
            <a:fillRect/>
          </a:stretch>
        </p:blipFill>
        <p:spPr>
          <a:xfrm>
            <a:off x="316250" y="2336231"/>
            <a:ext cx="8553429" cy="4261473"/>
          </a:xfrm>
          <a:prstGeom prst="rect">
            <a:avLst/>
          </a:prstGeom>
        </p:spPr>
      </p:pic>
      <p:sp>
        <p:nvSpPr>
          <p:cNvPr id="21" name="楕円 20"/>
          <p:cNvSpPr/>
          <p:nvPr/>
        </p:nvSpPr>
        <p:spPr>
          <a:xfrm>
            <a:off x="6613335" y="2420285"/>
            <a:ext cx="2347784" cy="17917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69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xit" presetSubtype="21" fill="hold" grpId="1" nodeType="withEffect">
                                  <p:stCondLst>
                                    <p:cond delay="0"/>
                                  </p:stCondLst>
                                  <p:childTnLst>
                                    <p:animEffect transition="out" filter="barn(inVertical)">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6" presetClass="exit" presetSubtype="21" fill="hold" grpId="1" nodeType="withEffect">
                                  <p:stCondLst>
                                    <p:cond delay="0"/>
                                  </p:stCondLst>
                                  <p:childTnLst>
                                    <p:animEffect transition="out" filter="barn(inVertical)">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0" grpId="0" animBg="1"/>
      <p:bldP spid="27" grpId="0" animBg="1"/>
      <p:bldP spid="27"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548816" y="895296"/>
            <a:ext cx="1384662" cy="430887"/>
          </a:xfrm>
          <a:prstGeom prst="rect">
            <a:avLst/>
          </a:prstGeom>
          <a:solidFill>
            <a:srgbClr val="FFCCFF"/>
          </a:solidFill>
          <a:effectLst/>
          <a:scene3d>
            <a:camera prst="orthographicFront"/>
            <a:lightRig rig="threePt" dir="t"/>
          </a:scene3d>
          <a:sp3d prstMaterial="dkEdge">
            <a:bevelT/>
          </a:sp3d>
        </p:spPr>
        <p:txBody>
          <a:bodyPr wrap="square" rtlCol="0">
            <a:spAutoFit/>
          </a:bodyPr>
          <a:lstStyle/>
          <a:p>
            <a:pPr algn="ctr"/>
            <a:r>
              <a:rPr lang="ja-JP" altLang="en-US" sz="2200" dirty="0" smtClean="0"/>
              <a:t>配水池</a:t>
            </a:r>
            <a:endParaRPr kumimoji="1" lang="ja-JP" altLang="en-US" sz="2200" dirty="0"/>
          </a:p>
        </p:txBody>
      </p:sp>
      <p:sp>
        <p:nvSpPr>
          <p:cNvPr id="30" name="テキスト ボックス 29"/>
          <p:cNvSpPr txBox="1"/>
          <p:nvPr/>
        </p:nvSpPr>
        <p:spPr>
          <a:xfrm>
            <a:off x="601074" y="1387242"/>
            <a:ext cx="7994470" cy="738005"/>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基幹管路など広域供給管路は、給水量の減少を踏まえ、更新に合わせて管径を縮小。</a:t>
            </a:r>
            <a:endParaRPr lang="en-US" altLang="ja-JP" sz="2000" dirty="0" smtClean="0"/>
          </a:p>
        </p:txBody>
      </p:sp>
      <p:sp>
        <p:nvSpPr>
          <p:cNvPr id="29" name="テキスト ボックス 28"/>
          <p:cNvSpPr txBox="1"/>
          <p:nvPr/>
        </p:nvSpPr>
        <p:spPr>
          <a:xfrm>
            <a:off x="574945" y="1329802"/>
            <a:ext cx="7994470" cy="976300"/>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〇維持管理、事故・災害等非常時における給水機能を確保しつつ、給水量の減少を踏まえ順次配水池を縮小。中区</a:t>
            </a:r>
            <a:r>
              <a:rPr lang="ja-JP" altLang="en-US" sz="2000" dirty="0"/>
              <a:t>配水</a:t>
            </a:r>
            <a:r>
              <a:rPr lang="ja-JP" altLang="en-US" sz="2000" dirty="0" smtClean="0"/>
              <a:t>池の容量縮小、高区配水池、北部第２配水池の廃止。</a:t>
            </a:r>
            <a:endParaRPr lang="en-US" altLang="ja-JP" sz="2000" dirty="0" smtClean="0"/>
          </a:p>
        </p:txBody>
      </p:sp>
      <p:sp>
        <p:nvSpPr>
          <p:cNvPr id="2" name="タイトル 1"/>
          <p:cNvSpPr>
            <a:spLocks noGrp="1"/>
          </p:cNvSpPr>
          <p:nvPr>
            <p:ph type="title"/>
          </p:nvPr>
        </p:nvSpPr>
        <p:spPr>
          <a:xfrm>
            <a:off x="5900016" y="108610"/>
            <a:ext cx="3061103" cy="544533"/>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pic>
        <p:nvPicPr>
          <p:cNvPr id="4" name="図 3"/>
          <p:cNvPicPr>
            <a:picLocks noChangeAspect="1"/>
          </p:cNvPicPr>
          <p:nvPr/>
        </p:nvPicPr>
        <p:blipFill>
          <a:blip r:embed="rId3"/>
          <a:stretch>
            <a:fillRect/>
          </a:stretch>
        </p:blipFill>
        <p:spPr>
          <a:xfrm>
            <a:off x="316250" y="2336231"/>
            <a:ext cx="8553429" cy="4261473"/>
          </a:xfrm>
          <a:prstGeom prst="rect">
            <a:avLst/>
          </a:prstGeom>
        </p:spPr>
      </p:pic>
      <p:sp>
        <p:nvSpPr>
          <p:cNvPr id="20" name="楕円 19"/>
          <p:cNvSpPr/>
          <p:nvPr/>
        </p:nvSpPr>
        <p:spPr>
          <a:xfrm>
            <a:off x="2389756" y="2643678"/>
            <a:ext cx="1885683" cy="1502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57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xit" presetSubtype="21" fill="hold" grpId="1" nodeType="with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0" grpId="0" animBg="1"/>
      <p:bldP spid="29" grpId="0" animBg="1"/>
      <p:bldP spid="29"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FF8FB"/>
            </a:gs>
            <a:gs pos="0">
              <a:srgbClr val="7EF0F6">
                <a:alpha val="47843"/>
              </a:srgbClr>
            </a:gs>
            <a:gs pos="50000">
              <a:schemeClr val="bg1">
                <a:alpha val="48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10889" y="1777285"/>
            <a:ext cx="4957354" cy="3067403"/>
          </a:xfrm>
        </p:spPr>
        <p:txBody>
          <a:bodyPr>
            <a:noAutofit/>
          </a:bodyPr>
          <a:lstStyle/>
          <a:p>
            <a:pPr>
              <a:lnSpc>
                <a:spcPct val="150000"/>
              </a:lnSpc>
            </a:pPr>
            <a:r>
              <a:rPr lang="ja-JP" altLang="en-US" sz="3600" dirty="0" smtClean="0">
                <a:latin typeface="+mj-ea"/>
                <a:ea typeface="+mj-ea"/>
              </a:rPr>
              <a:t>水道工事の目的</a:t>
            </a:r>
            <a:endParaRPr lang="en-US" altLang="ja-JP" sz="3600" dirty="0">
              <a:latin typeface="+mj-ea"/>
              <a:ea typeface="+mj-ea"/>
            </a:endParaRPr>
          </a:p>
          <a:p>
            <a:pPr>
              <a:lnSpc>
                <a:spcPct val="150000"/>
              </a:lnSpc>
            </a:pPr>
            <a:r>
              <a:rPr lang="ja-JP" altLang="en-US" sz="3600" dirty="0" smtClean="0">
                <a:latin typeface="+mj-ea"/>
                <a:ea typeface="+mj-ea"/>
              </a:rPr>
              <a:t>水道工事の</a:t>
            </a:r>
            <a:r>
              <a:rPr lang="ja-JP" altLang="en-US" sz="3600" dirty="0">
                <a:latin typeface="+mj-ea"/>
                <a:ea typeface="+mj-ea"/>
              </a:rPr>
              <a:t>概要</a:t>
            </a:r>
            <a:endParaRPr lang="en-US" altLang="ja-JP" sz="3600" dirty="0">
              <a:latin typeface="+mj-ea"/>
              <a:ea typeface="+mj-ea"/>
            </a:endParaRPr>
          </a:p>
          <a:p>
            <a:pPr>
              <a:lnSpc>
                <a:spcPct val="150000"/>
              </a:lnSpc>
            </a:pPr>
            <a:r>
              <a:rPr lang="ja-JP" altLang="en-US" sz="3600" dirty="0">
                <a:latin typeface="+mj-ea"/>
                <a:ea typeface="+mj-ea"/>
              </a:rPr>
              <a:t>これからの施設整備</a:t>
            </a:r>
            <a:endParaRPr lang="en-US" altLang="ja-JP" sz="3600" dirty="0">
              <a:latin typeface="+mj-ea"/>
              <a:ea typeface="+mj-ea"/>
            </a:endParaRPr>
          </a:p>
        </p:txBody>
      </p:sp>
    </p:spTree>
    <p:extLst>
      <p:ext uri="{BB962C8B-B14F-4D97-AF65-F5344CB8AC3E}">
        <p14:creationId xmlns:p14="http://schemas.microsoft.com/office/powerpoint/2010/main" val="3383581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574945" y="927897"/>
            <a:ext cx="1384662" cy="430887"/>
          </a:xfrm>
          <a:prstGeom prst="rect">
            <a:avLst/>
          </a:prstGeom>
          <a:solidFill>
            <a:srgbClr val="FFCCFF"/>
          </a:solidFill>
          <a:effectLst/>
          <a:scene3d>
            <a:camera prst="orthographicFront"/>
            <a:lightRig rig="threePt" dir="t"/>
          </a:scene3d>
          <a:sp3d prstMaterial="dkEdge">
            <a:bevelT/>
          </a:sp3d>
        </p:spPr>
        <p:txBody>
          <a:bodyPr wrap="square" rtlCol="0">
            <a:spAutoFit/>
          </a:bodyPr>
          <a:lstStyle/>
          <a:p>
            <a:pPr algn="ctr"/>
            <a:r>
              <a:rPr lang="ja-JP" altLang="en-US" sz="2200" dirty="0" smtClean="0"/>
              <a:t>管路</a:t>
            </a:r>
            <a:endParaRPr kumimoji="1" lang="ja-JP" altLang="en-US" sz="2200" dirty="0"/>
          </a:p>
        </p:txBody>
      </p:sp>
      <p:sp>
        <p:nvSpPr>
          <p:cNvPr id="30" name="テキスト ボックス 29"/>
          <p:cNvSpPr txBox="1"/>
          <p:nvPr/>
        </p:nvSpPr>
        <p:spPr>
          <a:xfrm>
            <a:off x="601074" y="1387242"/>
            <a:ext cx="7994470" cy="738005"/>
          </a:xfrm>
          <a:prstGeom prst="rect">
            <a:avLst/>
          </a:prstGeom>
          <a:gradFill flip="none" rotWithShape="1">
            <a:gsLst>
              <a:gs pos="0">
                <a:srgbClr val="FF99FF"/>
              </a:gs>
              <a:gs pos="2000">
                <a:schemeClr val="bg2">
                  <a:tint val="95000"/>
                  <a:shade val="100000"/>
                  <a:satMod val="130000"/>
                  <a:lumMod val="130000"/>
                </a:schemeClr>
              </a:gs>
              <a:gs pos="88000">
                <a:schemeClr val="bg1"/>
              </a:gs>
              <a:gs pos="100000">
                <a:srgbClr val="FF99FF"/>
              </a:gs>
            </a:gsLst>
            <a:lin ang="5400000" scaled="1"/>
            <a:tileRect/>
          </a:gradFill>
          <a:effectLst>
            <a:outerShdw blurRad="50800" dist="88900" dir="8100000" algn="tr" rotWithShape="0">
              <a:prstClr val="black">
                <a:alpha val="40000"/>
              </a:prstClr>
            </a:outerShdw>
          </a:effectLst>
        </p:spPr>
        <p:txBody>
          <a:bodyPr wrap="square" rtlCol="0" anchor="ctr" anchorCtr="0">
            <a:noAutofit/>
          </a:bodyPr>
          <a:lstStyle/>
          <a:p>
            <a:r>
              <a:rPr lang="ja-JP" altLang="en-US" sz="2000" dirty="0" smtClean="0"/>
              <a:t>基幹管路など広域供給管路は、給水量の減少を踏まえ、更新に合わせて管径を縮小。</a:t>
            </a:r>
            <a:endParaRPr lang="en-US" altLang="ja-JP" sz="2000" dirty="0" smtClean="0"/>
          </a:p>
        </p:txBody>
      </p:sp>
      <p:sp>
        <p:nvSpPr>
          <p:cNvPr id="2" name="タイトル 1"/>
          <p:cNvSpPr>
            <a:spLocks noGrp="1"/>
          </p:cNvSpPr>
          <p:nvPr>
            <p:ph type="title"/>
          </p:nvPr>
        </p:nvSpPr>
        <p:spPr>
          <a:xfrm>
            <a:off x="5900016" y="108610"/>
            <a:ext cx="3061103" cy="544533"/>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これからの施設更新</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pic>
        <p:nvPicPr>
          <p:cNvPr id="4" name="図 3"/>
          <p:cNvPicPr>
            <a:picLocks noChangeAspect="1"/>
          </p:cNvPicPr>
          <p:nvPr/>
        </p:nvPicPr>
        <p:blipFill>
          <a:blip r:embed="rId3"/>
          <a:stretch>
            <a:fillRect/>
          </a:stretch>
        </p:blipFill>
        <p:spPr>
          <a:xfrm>
            <a:off x="316250" y="2336231"/>
            <a:ext cx="8553429" cy="4261473"/>
          </a:xfrm>
          <a:prstGeom prst="rect">
            <a:avLst/>
          </a:prstGeom>
        </p:spPr>
      </p:pic>
      <p:sp>
        <p:nvSpPr>
          <p:cNvPr id="22" name="楕円 21"/>
          <p:cNvSpPr/>
          <p:nvPr/>
        </p:nvSpPr>
        <p:spPr>
          <a:xfrm>
            <a:off x="2063579" y="4123658"/>
            <a:ext cx="1063894" cy="520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1192451" y="4035799"/>
            <a:ext cx="549852" cy="9673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6291755" y="3895299"/>
            <a:ext cx="643159" cy="1248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05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22" grpId="0" animBg="1"/>
      <p:bldP spid="25"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l="-6000" r="-6000"/>
          </a:stretch>
        </a:blipFill>
        <a:effectLst/>
      </p:bgPr>
    </p:bg>
    <p:spTree>
      <p:nvGrpSpPr>
        <p:cNvPr id="1" name=""/>
        <p:cNvGrpSpPr/>
        <p:nvPr/>
      </p:nvGrpSpPr>
      <p:grpSpPr>
        <a:xfrm>
          <a:off x="0" y="0"/>
          <a:ext cx="0" cy="0"/>
          <a:chOff x="0" y="0"/>
          <a:chExt cx="0" cy="0"/>
        </a:xfrm>
      </p:grpSpPr>
      <p:sp>
        <p:nvSpPr>
          <p:cNvPr id="4" name="タイトル 3"/>
          <p:cNvSpPr>
            <a:spLocks noGrp="1"/>
          </p:cNvSpPr>
          <p:nvPr>
            <p:ph type="ctrTitle"/>
          </p:nvPr>
        </p:nvSpPr>
        <p:spPr>
          <a:xfrm>
            <a:off x="1610892" y="2652876"/>
            <a:ext cx="6134891" cy="1102519"/>
          </a:xfrm>
        </p:spPr>
        <p:txBody>
          <a:bodyPr>
            <a:normAutofit fontScale="90000"/>
          </a:bodyPr>
          <a:lstStyle/>
          <a:p>
            <a:r>
              <a:rPr lang="ja-JP" altLang="en-US" sz="4000" b="1" dirty="0" smtClean="0"/>
              <a:t>水道</a:t>
            </a:r>
            <a:r>
              <a:rPr lang="ja-JP" altLang="en-US" sz="4000" b="1" dirty="0"/>
              <a:t>事業</a:t>
            </a:r>
            <a:r>
              <a:rPr lang="ja-JP" altLang="en-US" sz="4000" b="1" dirty="0" smtClean="0"/>
              <a:t>の施設</a:t>
            </a:r>
            <a:r>
              <a:rPr lang="ja-JP" altLang="en-US" sz="4000" b="1" dirty="0"/>
              <a:t>更新</a:t>
            </a:r>
            <a:r>
              <a:rPr lang="ja-JP" altLang="en-US" sz="4000" b="1" dirty="0" smtClean="0"/>
              <a:t>につい</a:t>
            </a:r>
            <a:r>
              <a:rPr lang="ja-JP" altLang="en-US" sz="4000" b="1" dirty="0"/>
              <a:t>て</a:t>
            </a:r>
          </a:p>
        </p:txBody>
      </p:sp>
      <p:sp>
        <p:nvSpPr>
          <p:cNvPr id="5" name="サブタイトル 4"/>
          <p:cNvSpPr>
            <a:spLocks noGrp="1"/>
          </p:cNvSpPr>
          <p:nvPr>
            <p:ph type="subTitle" idx="1"/>
          </p:nvPr>
        </p:nvSpPr>
        <p:spPr>
          <a:xfrm>
            <a:off x="2722104" y="3792995"/>
            <a:ext cx="3912468" cy="791226"/>
          </a:xfrm>
        </p:spPr>
        <p:txBody>
          <a:bodyPr>
            <a:normAutofit/>
          </a:bodyPr>
          <a:lstStyle/>
          <a:p>
            <a:r>
              <a:rPr lang="ja-JP" altLang="en-US" b="1" dirty="0">
                <a:solidFill>
                  <a:schemeClr val="tx1"/>
                </a:solidFill>
              </a:rPr>
              <a:t>甲府市上下</a:t>
            </a:r>
            <a:r>
              <a:rPr lang="ja-JP" altLang="en-US" b="1" dirty="0" smtClean="0">
                <a:solidFill>
                  <a:schemeClr val="tx1"/>
                </a:solidFill>
              </a:rPr>
              <a:t>水道局</a:t>
            </a:r>
            <a:endParaRPr lang="en-US" altLang="ja-JP" b="1" dirty="0">
              <a:solidFill>
                <a:schemeClr val="tx1"/>
              </a:solidFill>
            </a:endParaRPr>
          </a:p>
        </p:txBody>
      </p:sp>
      <p:sp>
        <p:nvSpPr>
          <p:cNvPr id="7" name="タイトル 3"/>
          <p:cNvSpPr txBox="1">
            <a:spLocks/>
          </p:cNvSpPr>
          <p:nvPr/>
        </p:nvSpPr>
        <p:spPr>
          <a:xfrm>
            <a:off x="4979773" y="319461"/>
            <a:ext cx="3889907" cy="378042"/>
          </a:xfrm>
          <a:prstGeom prst="rect">
            <a:avLst/>
          </a:prstGeom>
        </p:spPr>
        <p:txBody>
          <a:bodyPr vert="horz" lIns="68580" tIns="34290" rIns="68580" bIns="3429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dirty="0" smtClean="0">
                <a:solidFill>
                  <a:prstClr val="black"/>
                </a:solidFill>
                <a:latin typeface="ＭＳ Ｐゴシック" panose="020B0600070205080204" pitchFamily="50" charset="-128"/>
                <a:ea typeface="ＭＳ Ｐゴシック" panose="020B0600070205080204" pitchFamily="50" charset="-128"/>
              </a:rPr>
              <a:t>令和５年度甲府市水道料金審議会</a:t>
            </a:r>
            <a:endParaRPr lang="ja-JP" altLang="en-US" sz="2000"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BE3CE7F-E199-40D2-9B52-42CEA0F7FDFD}" type="slidenum">
              <a:rPr lang="ja-JP" altLang="en-US" sz="1800">
                <a:solidFill>
                  <a:prstClr val="black"/>
                </a:solidFill>
                <a:latin typeface="Calibri"/>
                <a:ea typeface="ＭＳ Ｐゴシック" panose="020B0600070205080204" pitchFamily="50" charset="-128"/>
              </a:rPr>
              <a:pPr/>
              <a:t>21</a:t>
            </a:fld>
            <a:endParaRPr lang="ja-JP" altLang="en-US" sz="18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93952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8138" y="309074"/>
            <a:ext cx="7917717" cy="881295"/>
          </a:xfrm>
        </p:spPr>
        <p:txBody>
          <a:bodyPr/>
          <a:lstStyle/>
          <a:p>
            <a:pPr marL="0" indent="0" algn="l">
              <a:buNone/>
            </a:pPr>
            <a:r>
              <a:rPr lang="ja-JP" altLang="en-US" sz="40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水道工事（管路更新）の</a:t>
            </a:r>
            <a:r>
              <a:rPr lang="ja-JP" altLang="en-US" sz="40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目的</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009" y="1177105"/>
            <a:ext cx="2578997" cy="1966958"/>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082" y="2825348"/>
            <a:ext cx="2212786" cy="1664132"/>
          </a:xfrm>
          <a:prstGeom prst="rect">
            <a:avLst/>
          </a:prstGeom>
        </p:spPr>
      </p:pic>
      <p:pic>
        <p:nvPicPr>
          <p:cNvPr id="9" name="図 8"/>
          <p:cNvPicPr>
            <a:picLocks noChangeAspect="1"/>
          </p:cNvPicPr>
          <p:nvPr/>
        </p:nvPicPr>
        <p:blipFill>
          <a:blip r:embed="rId5"/>
          <a:stretch>
            <a:fillRect/>
          </a:stretch>
        </p:blipFill>
        <p:spPr>
          <a:xfrm>
            <a:off x="5867995" y="4675839"/>
            <a:ext cx="2984750" cy="2049461"/>
          </a:xfrm>
          <a:prstGeom prst="rect">
            <a:avLst/>
          </a:prstGeom>
        </p:spPr>
      </p:pic>
      <p:sp>
        <p:nvSpPr>
          <p:cNvPr id="12" name="円柱 11"/>
          <p:cNvSpPr/>
          <p:nvPr/>
        </p:nvSpPr>
        <p:spPr>
          <a:xfrm rot="5400000">
            <a:off x="1725705" y="2437441"/>
            <a:ext cx="967656" cy="2859969"/>
          </a:xfrm>
          <a:prstGeom prst="can">
            <a:avLst/>
          </a:prstGeom>
          <a:gradFill flip="none" rotWithShape="1">
            <a:gsLst>
              <a:gs pos="98000">
                <a:srgbClr val="333333"/>
              </a:gs>
              <a:gs pos="0">
                <a:srgbClr val="333333"/>
              </a:gs>
              <a:gs pos="26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dirty="0"/>
          </a:p>
        </p:txBody>
      </p:sp>
      <p:sp>
        <p:nvSpPr>
          <p:cNvPr id="32" name="テキスト ボックス 31"/>
          <p:cNvSpPr txBox="1"/>
          <p:nvPr/>
        </p:nvSpPr>
        <p:spPr>
          <a:xfrm>
            <a:off x="827549" y="3434214"/>
            <a:ext cx="1609120" cy="400110"/>
          </a:xfrm>
          <a:prstGeom prst="rect">
            <a:avLst/>
          </a:prstGeom>
          <a:noFill/>
          <a:ln>
            <a:noFill/>
          </a:ln>
        </p:spPr>
        <p:txBody>
          <a:bodyPr wrap="square" rtlCol="0">
            <a:spAutoFit/>
          </a:bodyPr>
          <a:lstStyle/>
          <a:p>
            <a:r>
              <a:rPr kumimoji="1" lang="ja-JP" altLang="en-US" sz="2000" b="1" dirty="0" smtClean="0"/>
              <a:t>古い水道管</a:t>
            </a:r>
            <a:endParaRPr kumimoji="1" lang="ja-JP" altLang="en-US" sz="2000" b="1" dirty="0"/>
          </a:p>
        </p:txBody>
      </p:sp>
      <p:sp>
        <p:nvSpPr>
          <p:cNvPr id="34" name="ホームベース 33"/>
          <p:cNvSpPr/>
          <p:nvPr/>
        </p:nvSpPr>
        <p:spPr>
          <a:xfrm>
            <a:off x="1289631" y="2250636"/>
            <a:ext cx="3549069" cy="431264"/>
          </a:xfrm>
          <a:prstGeom prst="homePlate">
            <a:avLst/>
          </a:prstGeom>
          <a:gradFill flip="none" rotWithShape="1">
            <a:gsLst>
              <a:gs pos="56000">
                <a:srgbClr val="FF0000">
                  <a:alpha val="65000"/>
                </a:srgbClr>
              </a:gs>
              <a:gs pos="100000">
                <a:schemeClr val="bg1"/>
              </a:gs>
              <a:gs pos="0">
                <a:schemeClr val="bg2">
                  <a:tint val="95000"/>
                  <a:shade val="100000"/>
                  <a:satMod val="130000"/>
                  <a:lumMod val="130000"/>
                </a:schemeClr>
              </a:gs>
            </a:gsLst>
            <a:lin ang="54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腐食・劣化</a:t>
            </a:r>
            <a:endParaRPr kumimoji="1" lang="ja-JP" altLang="en-US" sz="2400" dirty="0">
              <a:solidFill>
                <a:schemeClr val="tx1"/>
              </a:solidFill>
            </a:endParaRPr>
          </a:p>
        </p:txBody>
      </p:sp>
      <p:sp>
        <p:nvSpPr>
          <p:cNvPr id="35" name="ホームベース 34"/>
          <p:cNvSpPr/>
          <p:nvPr/>
        </p:nvSpPr>
        <p:spPr>
          <a:xfrm>
            <a:off x="1263061" y="4685018"/>
            <a:ext cx="3625285" cy="432000"/>
          </a:xfrm>
          <a:prstGeom prst="homePlate">
            <a:avLst/>
          </a:prstGeom>
          <a:gradFill flip="none" rotWithShape="1">
            <a:gsLst>
              <a:gs pos="49000">
                <a:srgbClr val="FF0000">
                  <a:alpha val="65000"/>
                </a:srgbClr>
              </a:gs>
              <a:gs pos="100000">
                <a:schemeClr val="bg1"/>
              </a:gs>
              <a:gs pos="2000">
                <a:schemeClr val="bg2">
                  <a:tint val="95000"/>
                  <a:shade val="100000"/>
                  <a:satMod val="130000"/>
                  <a:lumMod val="130000"/>
                </a:schemeClr>
              </a:gs>
            </a:gsLst>
            <a:lin ang="54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大きな地震・豪雨</a:t>
            </a:r>
            <a:endParaRPr kumimoji="1" lang="ja-JP" altLang="en-US" sz="2400" dirty="0">
              <a:solidFill>
                <a:schemeClr val="tx1"/>
              </a:solidFill>
            </a:endParaRPr>
          </a:p>
        </p:txBody>
      </p:sp>
      <p:sp>
        <p:nvSpPr>
          <p:cNvPr id="38" name="フリーフォーム 37"/>
          <p:cNvSpPr/>
          <p:nvPr/>
        </p:nvSpPr>
        <p:spPr>
          <a:xfrm>
            <a:off x="967499" y="3913205"/>
            <a:ext cx="780162" cy="605117"/>
          </a:xfrm>
          <a:custGeom>
            <a:avLst/>
            <a:gdLst>
              <a:gd name="connsiteX0" fmla="*/ 13552 w 685905"/>
              <a:gd name="connsiteY0" fmla="*/ 0 h 578223"/>
              <a:gd name="connsiteX1" fmla="*/ 13552 w 685905"/>
              <a:gd name="connsiteY1" fmla="*/ 0 h 578223"/>
              <a:gd name="connsiteX2" fmla="*/ 134575 w 685905"/>
              <a:gd name="connsiteY2" fmla="*/ 26894 h 578223"/>
              <a:gd name="connsiteX3" fmla="*/ 228705 w 685905"/>
              <a:gd name="connsiteY3" fmla="*/ 40341 h 578223"/>
              <a:gd name="connsiteX4" fmla="*/ 255599 w 685905"/>
              <a:gd name="connsiteY4" fmla="*/ 94129 h 578223"/>
              <a:gd name="connsiteX5" fmla="*/ 322834 w 685905"/>
              <a:gd name="connsiteY5" fmla="*/ 147917 h 578223"/>
              <a:gd name="connsiteX6" fmla="*/ 470752 w 685905"/>
              <a:gd name="connsiteY6" fmla="*/ 134470 h 578223"/>
              <a:gd name="connsiteX7" fmla="*/ 578328 w 685905"/>
              <a:gd name="connsiteY7" fmla="*/ 215152 h 578223"/>
              <a:gd name="connsiteX8" fmla="*/ 578328 w 685905"/>
              <a:gd name="connsiteY8" fmla="*/ 309282 h 578223"/>
              <a:gd name="connsiteX9" fmla="*/ 537987 w 685905"/>
              <a:gd name="connsiteY9" fmla="*/ 322729 h 578223"/>
              <a:gd name="connsiteX10" fmla="*/ 578328 w 685905"/>
              <a:gd name="connsiteY10" fmla="*/ 416858 h 578223"/>
              <a:gd name="connsiteX11" fmla="*/ 618669 w 685905"/>
              <a:gd name="connsiteY11" fmla="*/ 430305 h 578223"/>
              <a:gd name="connsiteX12" fmla="*/ 685905 w 685905"/>
              <a:gd name="connsiteY12" fmla="*/ 564776 h 578223"/>
              <a:gd name="connsiteX13" fmla="*/ 632116 w 685905"/>
              <a:gd name="connsiteY13" fmla="*/ 578223 h 578223"/>
              <a:gd name="connsiteX14" fmla="*/ 497646 w 685905"/>
              <a:gd name="connsiteY14" fmla="*/ 524435 h 578223"/>
              <a:gd name="connsiteX15" fmla="*/ 416963 w 685905"/>
              <a:gd name="connsiteY15" fmla="*/ 443752 h 578223"/>
              <a:gd name="connsiteX16" fmla="*/ 269046 w 685905"/>
              <a:gd name="connsiteY16" fmla="*/ 403411 h 578223"/>
              <a:gd name="connsiteX17" fmla="*/ 228705 w 685905"/>
              <a:gd name="connsiteY17" fmla="*/ 268941 h 578223"/>
              <a:gd name="connsiteX18" fmla="*/ 215258 w 685905"/>
              <a:gd name="connsiteY18" fmla="*/ 228600 h 578223"/>
              <a:gd name="connsiteX19" fmla="*/ 188363 w 685905"/>
              <a:gd name="connsiteY19" fmla="*/ 201705 h 578223"/>
              <a:gd name="connsiteX20" fmla="*/ 148022 w 685905"/>
              <a:gd name="connsiteY20" fmla="*/ 134470 h 578223"/>
              <a:gd name="connsiteX21" fmla="*/ 94234 w 685905"/>
              <a:gd name="connsiteY21" fmla="*/ 121023 h 578223"/>
              <a:gd name="connsiteX22" fmla="*/ 26999 w 685905"/>
              <a:gd name="connsiteY22" fmla="*/ 107576 h 578223"/>
              <a:gd name="connsiteX23" fmla="*/ 13552 w 685905"/>
              <a:gd name="connsiteY23" fmla="*/ 0 h 57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905" h="578223">
                <a:moveTo>
                  <a:pt x="13552" y="0"/>
                </a:moveTo>
                <a:lnTo>
                  <a:pt x="13552" y="0"/>
                </a:lnTo>
                <a:cubicBezTo>
                  <a:pt x="53893" y="8965"/>
                  <a:pt x="93958" y="19278"/>
                  <a:pt x="134575" y="26894"/>
                </a:cubicBezTo>
                <a:cubicBezTo>
                  <a:pt x="165727" y="32735"/>
                  <a:pt x="200998" y="24949"/>
                  <a:pt x="228705" y="40341"/>
                </a:cubicBezTo>
                <a:cubicBezTo>
                  <a:pt x="246228" y="50076"/>
                  <a:pt x="245654" y="76725"/>
                  <a:pt x="255599" y="94129"/>
                </a:cubicBezTo>
                <a:cubicBezTo>
                  <a:pt x="284222" y="144219"/>
                  <a:pt x="272541" y="131153"/>
                  <a:pt x="322834" y="147917"/>
                </a:cubicBezTo>
                <a:cubicBezTo>
                  <a:pt x="365908" y="83305"/>
                  <a:pt x="351193" y="78207"/>
                  <a:pt x="470752" y="134470"/>
                </a:cubicBezTo>
                <a:cubicBezTo>
                  <a:pt x="511309" y="153556"/>
                  <a:pt x="578328" y="215152"/>
                  <a:pt x="578328" y="215152"/>
                </a:cubicBezTo>
                <a:cubicBezTo>
                  <a:pt x="589240" y="247888"/>
                  <a:pt x="606138" y="274519"/>
                  <a:pt x="578328" y="309282"/>
                </a:cubicBezTo>
                <a:cubicBezTo>
                  <a:pt x="569473" y="320350"/>
                  <a:pt x="551434" y="318247"/>
                  <a:pt x="537987" y="322729"/>
                </a:cubicBezTo>
                <a:cubicBezTo>
                  <a:pt x="546062" y="355028"/>
                  <a:pt x="549308" y="393642"/>
                  <a:pt x="578328" y="416858"/>
                </a:cubicBezTo>
                <a:cubicBezTo>
                  <a:pt x="589396" y="425713"/>
                  <a:pt x="605222" y="425823"/>
                  <a:pt x="618669" y="430305"/>
                </a:cubicBezTo>
                <a:cubicBezTo>
                  <a:pt x="691737" y="503373"/>
                  <a:pt x="668289" y="459083"/>
                  <a:pt x="685905" y="564776"/>
                </a:cubicBezTo>
                <a:cubicBezTo>
                  <a:pt x="667975" y="569258"/>
                  <a:pt x="650597" y="578223"/>
                  <a:pt x="632116" y="578223"/>
                </a:cubicBezTo>
                <a:cubicBezTo>
                  <a:pt x="569452" y="578223"/>
                  <a:pt x="540264" y="567053"/>
                  <a:pt x="497646" y="524435"/>
                </a:cubicBezTo>
                <a:cubicBezTo>
                  <a:pt x="450306" y="477095"/>
                  <a:pt x="474007" y="469105"/>
                  <a:pt x="416963" y="443752"/>
                </a:cubicBezTo>
                <a:cubicBezTo>
                  <a:pt x="361129" y="418937"/>
                  <a:pt x="326565" y="414915"/>
                  <a:pt x="269046" y="403411"/>
                </a:cubicBezTo>
                <a:cubicBezTo>
                  <a:pt x="248723" y="322121"/>
                  <a:pt x="261443" y="367156"/>
                  <a:pt x="228705" y="268941"/>
                </a:cubicBezTo>
                <a:cubicBezTo>
                  <a:pt x="224223" y="255494"/>
                  <a:pt x="225281" y="238623"/>
                  <a:pt x="215258" y="228600"/>
                </a:cubicBezTo>
                <a:cubicBezTo>
                  <a:pt x="206293" y="219635"/>
                  <a:pt x="195732" y="212022"/>
                  <a:pt x="188363" y="201705"/>
                </a:cubicBezTo>
                <a:cubicBezTo>
                  <a:pt x="173172" y="180437"/>
                  <a:pt x="167866" y="151479"/>
                  <a:pt x="148022" y="134470"/>
                </a:cubicBezTo>
                <a:cubicBezTo>
                  <a:pt x="133990" y="122443"/>
                  <a:pt x="112275" y="125032"/>
                  <a:pt x="94234" y="121023"/>
                </a:cubicBezTo>
                <a:cubicBezTo>
                  <a:pt x="71923" y="116065"/>
                  <a:pt x="49411" y="112058"/>
                  <a:pt x="26999" y="107576"/>
                </a:cubicBezTo>
                <a:cubicBezTo>
                  <a:pt x="-26020" y="54557"/>
                  <a:pt x="15793" y="17929"/>
                  <a:pt x="13552" y="0"/>
                </a:cubicBezTo>
                <a:close/>
              </a:path>
            </a:pathLst>
          </a:custGeom>
          <a:solidFill>
            <a:schemeClr val="accent6">
              <a:lumMod val="50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1900496" y="3748937"/>
            <a:ext cx="672353" cy="545964"/>
          </a:xfrm>
          <a:custGeom>
            <a:avLst/>
            <a:gdLst>
              <a:gd name="connsiteX0" fmla="*/ 94129 w 672353"/>
              <a:gd name="connsiteY0" fmla="*/ 34976 h 545964"/>
              <a:gd name="connsiteX1" fmla="*/ 94129 w 672353"/>
              <a:gd name="connsiteY1" fmla="*/ 34976 h 545964"/>
              <a:gd name="connsiteX2" fmla="*/ 524435 w 672353"/>
              <a:gd name="connsiteY2" fmla="*/ 21529 h 545964"/>
              <a:gd name="connsiteX3" fmla="*/ 564776 w 672353"/>
              <a:gd name="connsiteY3" fmla="*/ 48423 h 545964"/>
              <a:gd name="connsiteX4" fmla="*/ 632011 w 672353"/>
              <a:gd name="connsiteY4" fmla="*/ 196341 h 545964"/>
              <a:gd name="connsiteX5" fmla="*/ 658906 w 672353"/>
              <a:gd name="connsiteY5" fmla="*/ 277023 h 545964"/>
              <a:gd name="connsiteX6" fmla="*/ 672353 w 672353"/>
              <a:gd name="connsiteY6" fmla="*/ 317364 h 545964"/>
              <a:gd name="connsiteX7" fmla="*/ 632011 w 672353"/>
              <a:gd name="connsiteY7" fmla="*/ 492176 h 545964"/>
              <a:gd name="connsiteX8" fmla="*/ 537882 w 672353"/>
              <a:gd name="connsiteY8" fmla="*/ 519070 h 545964"/>
              <a:gd name="connsiteX9" fmla="*/ 457200 w 672353"/>
              <a:gd name="connsiteY9" fmla="*/ 545964 h 545964"/>
              <a:gd name="connsiteX10" fmla="*/ 268941 w 672353"/>
              <a:gd name="connsiteY10" fmla="*/ 532517 h 545964"/>
              <a:gd name="connsiteX11" fmla="*/ 174811 w 672353"/>
              <a:gd name="connsiteY11" fmla="*/ 451835 h 545964"/>
              <a:gd name="connsiteX12" fmla="*/ 121023 w 672353"/>
              <a:gd name="connsiteY12" fmla="*/ 424941 h 545964"/>
              <a:gd name="connsiteX13" fmla="*/ 80682 w 672353"/>
              <a:gd name="connsiteY13" fmla="*/ 384599 h 545964"/>
              <a:gd name="connsiteX14" fmla="*/ 40341 w 672353"/>
              <a:gd name="connsiteY14" fmla="*/ 371152 h 545964"/>
              <a:gd name="connsiteX15" fmla="*/ 0 w 672353"/>
              <a:gd name="connsiteY15" fmla="*/ 290470 h 545964"/>
              <a:gd name="connsiteX16" fmla="*/ 40341 w 672353"/>
              <a:gd name="connsiteY16" fmla="*/ 88764 h 545964"/>
              <a:gd name="connsiteX17" fmla="*/ 94129 w 672353"/>
              <a:gd name="connsiteY17" fmla="*/ 34976 h 5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353" h="545964">
                <a:moveTo>
                  <a:pt x="94129" y="34976"/>
                </a:moveTo>
                <a:lnTo>
                  <a:pt x="94129" y="34976"/>
                </a:lnTo>
                <a:cubicBezTo>
                  <a:pt x="285985" y="-7658"/>
                  <a:pt x="248534" y="-10306"/>
                  <a:pt x="524435" y="21529"/>
                </a:cubicBezTo>
                <a:cubicBezTo>
                  <a:pt x="540490" y="23381"/>
                  <a:pt x="551329" y="39458"/>
                  <a:pt x="564776" y="48423"/>
                </a:cubicBezTo>
                <a:cubicBezTo>
                  <a:pt x="648464" y="173954"/>
                  <a:pt x="600048" y="79144"/>
                  <a:pt x="632011" y="196341"/>
                </a:cubicBezTo>
                <a:cubicBezTo>
                  <a:pt x="639470" y="223691"/>
                  <a:pt x="649941" y="250129"/>
                  <a:pt x="658906" y="277023"/>
                </a:cubicBezTo>
                <a:lnTo>
                  <a:pt x="672353" y="317364"/>
                </a:lnTo>
                <a:cubicBezTo>
                  <a:pt x="668300" y="357890"/>
                  <a:pt x="679947" y="453828"/>
                  <a:pt x="632011" y="492176"/>
                </a:cubicBezTo>
                <a:cubicBezTo>
                  <a:pt x="622973" y="499407"/>
                  <a:pt x="541748" y="517910"/>
                  <a:pt x="537882" y="519070"/>
                </a:cubicBezTo>
                <a:cubicBezTo>
                  <a:pt x="510729" y="527216"/>
                  <a:pt x="457200" y="545964"/>
                  <a:pt x="457200" y="545964"/>
                </a:cubicBezTo>
                <a:cubicBezTo>
                  <a:pt x="394447" y="541482"/>
                  <a:pt x="330356" y="546165"/>
                  <a:pt x="268941" y="532517"/>
                </a:cubicBezTo>
                <a:cubicBezTo>
                  <a:pt x="235502" y="525086"/>
                  <a:pt x="200824" y="470416"/>
                  <a:pt x="174811" y="451835"/>
                </a:cubicBezTo>
                <a:cubicBezTo>
                  <a:pt x="158499" y="440184"/>
                  <a:pt x="138952" y="433906"/>
                  <a:pt x="121023" y="424941"/>
                </a:cubicBezTo>
                <a:cubicBezTo>
                  <a:pt x="107576" y="411494"/>
                  <a:pt x="96505" y="395148"/>
                  <a:pt x="80682" y="384599"/>
                </a:cubicBezTo>
                <a:cubicBezTo>
                  <a:pt x="68888" y="376736"/>
                  <a:pt x="51409" y="380007"/>
                  <a:pt x="40341" y="371152"/>
                </a:cubicBezTo>
                <a:cubicBezTo>
                  <a:pt x="16643" y="352194"/>
                  <a:pt x="8858" y="317045"/>
                  <a:pt x="0" y="290470"/>
                </a:cubicBezTo>
                <a:cubicBezTo>
                  <a:pt x="2357" y="269261"/>
                  <a:pt x="10544" y="118561"/>
                  <a:pt x="40341" y="88764"/>
                </a:cubicBezTo>
                <a:lnTo>
                  <a:pt x="94129" y="34976"/>
                </a:lnTo>
                <a:close/>
              </a:path>
            </a:pathLst>
          </a:custGeom>
          <a:solidFill>
            <a:schemeClr val="accent6">
              <a:lumMod val="50000"/>
              <a:alpha val="46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rot="18511915">
            <a:off x="2391705" y="3002473"/>
            <a:ext cx="935824" cy="1159512"/>
          </a:xfrm>
          <a:custGeom>
            <a:avLst/>
            <a:gdLst>
              <a:gd name="connsiteX0" fmla="*/ 258730 w 935824"/>
              <a:gd name="connsiteY0" fmla="*/ 164429 h 1159512"/>
              <a:gd name="connsiteX1" fmla="*/ 258730 w 935824"/>
              <a:gd name="connsiteY1" fmla="*/ 164429 h 1159512"/>
              <a:gd name="connsiteX2" fmla="*/ 702483 w 935824"/>
              <a:gd name="connsiteY2" fmla="*/ 621629 h 1159512"/>
              <a:gd name="connsiteX3" fmla="*/ 729377 w 935824"/>
              <a:gd name="connsiteY3" fmla="*/ 661970 h 1159512"/>
              <a:gd name="connsiteX4" fmla="*/ 769718 w 935824"/>
              <a:gd name="connsiteY4" fmla="*/ 675418 h 1159512"/>
              <a:gd name="connsiteX5" fmla="*/ 810059 w 935824"/>
              <a:gd name="connsiteY5" fmla="*/ 702312 h 1159512"/>
              <a:gd name="connsiteX6" fmla="*/ 836953 w 935824"/>
              <a:gd name="connsiteY6" fmla="*/ 742653 h 1159512"/>
              <a:gd name="connsiteX7" fmla="*/ 917636 w 935824"/>
              <a:gd name="connsiteY7" fmla="*/ 769547 h 1159512"/>
              <a:gd name="connsiteX8" fmla="*/ 917636 w 935824"/>
              <a:gd name="connsiteY8" fmla="*/ 904018 h 1159512"/>
              <a:gd name="connsiteX9" fmla="*/ 850400 w 935824"/>
              <a:gd name="connsiteY9" fmla="*/ 971253 h 1159512"/>
              <a:gd name="connsiteX10" fmla="*/ 810059 w 935824"/>
              <a:gd name="connsiteY10" fmla="*/ 1011594 h 1159512"/>
              <a:gd name="connsiteX11" fmla="*/ 783165 w 935824"/>
              <a:gd name="connsiteY11" fmla="*/ 1051935 h 1159512"/>
              <a:gd name="connsiteX12" fmla="*/ 742824 w 935824"/>
              <a:gd name="connsiteY12" fmla="*/ 1065382 h 1159512"/>
              <a:gd name="connsiteX13" fmla="*/ 689036 w 935824"/>
              <a:gd name="connsiteY13" fmla="*/ 1132618 h 1159512"/>
              <a:gd name="connsiteX14" fmla="*/ 608353 w 935824"/>
              <a:gd name="connsiteY14" fmla="*/ 1159512 h 1159512"/>
              <a:gd name="connsiteX15" fmla="*/ 594906 w 935824"/>
              <a:gd name="connsiteY15" fmla="*/ 1119170 h 1159512"/>
              <a:gd name="connsiteX16" fmla="*/ 541118 w 935824"/>
              <a:gd name="connsiteY16" fmla="*/ 1038488 h 1159512"/>
              <a:gd name="connsiteX17" fmla="*/ 541118 w 935824"/>
              <a:gd name="connsiteY17" fmla="*/ 877123 h 1159512"/>
              <a:gd name="connsiteX18" fmla="*/ 514224 w 935824"/>
              <a:gd name="connsiteY18" fmla="*/ 742653 h 1159512"/>
              <a:gd name="connsiteX19" fmla="*/ 500777 w 935824"/>
              <a:gd name="connsiteY19" fmla="*/ 675418 h 1159512"/>
              <a:gd name="connsiteX20" fmla="*/ 487330 w 935824"/>
              <a:gd name="connsiteY20" fmla="*/ 635076 h 1159512"/>
              <a:gd name="connsiteX21" fmla="*/ 312518 w 935824"/>
              <a:gd name="connsiteY21" fmla="*/ 527500 h 1159512"/>
              <a:gd name="connsiteX22" fmla="*/ 272177 w 935824"/>
              <a:gd name="connsiteY22" fmla="*/ 514053 h 1159512"/>
              <a:gd name="connsiteX23" fmla="*/ 245283 w 935824"/>
              <a:gd name="connsiteY23" fmla="*/ 419923 h 1159512"/>
              <a:gd name="connsiteX24" fmla="*/ 204941 w 935824"/>
              <a:gd name="connsiteY24" fmla="*/ 406476 h 1159512"/>
              <a:gd name="connsiteX25" fmla="*/ 164600 w 935824"/>
              <a:gd name="connsiteY25" fmla="*/ 379582 h 1159512"/>
              <a:gd name="connsiteX26" fmla="*/ 83918 w 935824"/>
              <a:gd name="connsiteY26" fmla="*/ 298900 h 1159512"/>
              <a:gd name="connsiteX27" fmla="*/ 43577 w 935824"/>
              <a:gd name="connsiteY27" fmla="*/ 272006 h 1159512"/>
              <a:gd name="connsiteX28" fmla="*/ 3236 w 935824"/>
              <a:gd name="connsiteY28" fmla="*/ 137535 h 1159512"/>
              <a:gd name="connsiteX29" fmla="*/ 16683 w 935824"/>
              <a:gd name="connsiteY29" fmla="*/ 29959 h 1159512"/>
              <a:gd name="connsiteX30" fmla="*/ 178047 w 935824"/>
              <a:gd name="connsiteY30" fmla="*/ 83747 h 1159512"/>
              <a:gd name="connsiteX31" fmla="*/ 258730 w 935824"/>
              <a:gd name="connsiteY31" fmla="*/ 164429 h 11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824" h="1159512">
                <a:moveTo>
                  <a:pt x="258730" y="164429"/>
                </a:moveTo>
                <a:lnTo>
                  <a:pt x="258730" y="164429"/>
                </a:lnTo>
                <a:cubicBezTo>
                  <a:pt x="406648" y="316829"/>
                  <a:pt x="584676" y="444918"/>
                  <a:pt x="702483" y="621629"/>
                </a:cubicBezTo>
                <a:cubicBezTo>
                  <a:pt x="711448" y="635076"/>
                  <a:pt x="716757" y="651874"/>
                  <a:pt x="729377" y="661970"/>
                </a:cubicBezTo>
                <a:cubicBezTo>
                  <a:pt x="740445" y="670825"/>
                  <a:pt x="757040" y="669079"/>
                  <a:pt x="769718" y="675418"/>
                </a:cubicBezTo>
                <a:cubicBezTo>
                  <a:pt x="784173" y="682646"/>
                  <a:pt x="796612" y="693347"/>
                  <a:pt x="810059" y="702312"/>
                </a:cubicBezTo>
                <a:cubicBezTo>
                  <a:pt x="819024" y="715759"/>
                  <a:pt x="823248" y="734088"/>
                  <a:pt x="836953" y="742653"/>
                </a:cubicBezTo>
                <a:cubicBezTo>
                  <a:pt x="860993" y="757678"/>
                  <a:pt x="917636" y="769547"/>
                  <a:pt x="917636" y="769547"/>
                </a:cubicBezTo>
                <a:cubicBezTo>
                  <a:pt x="934196" y="819226"/>
                  <a:pt x="948539" y="842212"/>
                  <a:pt x="917636" y="904018"/>
                </a:cubicBezTo>
                <a:cubicBezTo>
                  <a:pt x="903461" y="932367"/>
                  <a:pt x="872812" y="948841"/>
                  <a:pt x="850400" y="971253"/>
                </a:cubicBezTo>
                <a:cubicBezTo>
                  <a:pt x="836953" y="984700"/>
                  <a:pt x="820608" y="995771"/>
                  <a:pt x="810059" y="1011594"/>
                </a:cubicBezTo>
                <a:cubicBezTo>
                  <a:pt x="801094" y="1025041"/>
                  <a:pt x="795785" y="1041839"/>
                  <a:pt x="783165" y="1051935"/>
                </a:cubicBezTo>
                <a:cubicBezTo>
                  <a:pt x="772097" y="1060790"/>
                  <a:pt x="756271" y="1060900"/>
                  <a:pt x="742824" y="1065382"/>
                </a:cubicBezTo>
                <a:cubicBezTo>
                  <a:pt x="733324" y="1079632"/>
                  <a:pt x="708195" y="1123038"/>
                  <a:pt x="689036" y="1132618"/>
                </a:cubicBezTo>
                <a:cubicBezTo>
                  <a:pt x="663680" y="1145296"/>
                  <a:pt x="608353" y="1159512"/>
                  <a:pt x="608353" y="1159512"/>
                </a:cubicBezTo>
                <a:cubicBezTo>
                  <a:pt x="603871" y="1146065"/>
                  <a:pt x="601790" y="1131561"/>
                  <a:pt x="594906" y="1119170"/>
                </a:cubicBezTo>
                <a:cubicBezTo>
                  <a:pt x="579209" y="1090915"/>
                  <a:pt x="541118" y="1038488"/>
                  <a:pt x="541118" y="1038488"/>
                </a:cubicBezTo>
                <a:cubicBezTo>
                  <a:pt x="510857" y="917444"/>
                  <a:pt x="541118" y="1065996"/>
                  <a:pt x="541118" y="877123"/>
                </a:cubicBezTo>
                <a:cubicBezTo>
                  <a:pt x="541118" y="778288"/>
                  <a:pt x="530784" y="808892"/>
                  <a:pt x="514224" y="742653"/>
                </a:cubicBezTo>
                <a:cubicBezTo>
                  <a:pt x="508681" y="720480"/>
                  <a:pt x="506320" y="697591"/>
                  <a:pt x="500777" y="675418"/>
                </a:cubicBezTo>
                <a:cubicBezTo>
                  <a:pt x="497339" y="661667"/>
                  <a:pt x="497866" y="644558"/>
                  <a:pt x="487330" y="635076"/>
                </a:cubicBezTo>
                <a:cubicBezTo>
                  <a:pt x="453388" y="604529"/>
                  <a:pt x="366772" y="550752"/>
                  <a:pt x="312518" y="527500"/>
                </a:cubicBezTo>
                <a:cubicBezTo>
                  <a:pt x="299490" y="521916"/>
                  <a:pt x="285624" y="518535"/>
                  <a:pt x="272177" y="514053"/>
                </a:cubicBezTo>
                <a:cubicBezTo>
                  <a:pt x="272061" y="513588"/>
                  <a:pt x="251713" y="426353"/>
                  <a:pt x="245283" y="419923"/>
                </a:cubicBezTo>
                <a:cubicBezTo>
                  <a:pt x="235260" y="409900"/>
                  <a:pt x="218388" y="410958"/>
                  <a:pt x="204941" y="406476"/>
                </a:cubicBezTo>
                <a:cubicBezTo>
                  <a:pt x="191494" y="397511"/>
                  <a:pt x="176679" y="390319"/>
                  <a:pt x="164600" y="379582"/>
                </a:cubicBezTo>
                <a:cubicBezTo>
                  <a:pt x="136173" y="354314"/>
                  <a:pt x="115564" y="319997"/>
                  <a:pt x="83918" y="298900"/>
                </a:cubicBezTo>
                <a:lnTo>
                  <a:pt x="43577" y="272006"/>
                </a:lnTo>
                <a:cubicBezTo>
                  <a:pt x="10839" y="173790"/>
                  <a:pt x="23559" y="218826"/>
                  <a:pt x="3236" y="137535"/>
                </a:cubicBezTo>
                <a:cubicBezTo>
                  <a:pt x="7718" y="101676"/>
                  <a:pt x="-13805" y="49360"/>
                  <a:pt x="16683" y="29959"/>
                </a:cubicBezTo>
                <a:cubicBezTo>
                  <a:pt x="133954" y="-44668"/>
                  <a:pt x="138105" y="38100"/>
                  <a:pt x="178047" y="83747"/>
                </a:cubicBezTo>
                <a:cubicBezTo>
                  <a:pt x="248453" y="164210"/>
                  <a:pt x="245283" y="150982"/>
                  <a:pt x="258730" y="164429"/>
                </a:cubicBezTo>
                <a:close/>
              </a:path>
            </a:pathLst>
          </a:custGeom>
          <a:solidFill>
            <a:schemeClr val="accent6">
              <a:lumMod val="50000"/>
              <a:alpha val="6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897733" y="3305213"/>
            <a:ext cx="672353" cy="545964"/>
          </a:xfrm>
          <a:custGeom>
            <a:avLst/>
            <a:gdLst>
              <a:gd name="connsiteX0" fmla="*/ 94129 w 672353"/>
              <a:gd name="connsiteY0" fmla="*/ 34976 h 545964"/>
              <a:gd name="connsiteX1" fmla="*/ 94129 w 672353"/>
              <a:gd name="connsiteY1" fmla="*/ 34976 h 545964"/>
              <a:gd name="connsiteX2" fmla="*/ 524435 w 672353"/>
              <a:gd name="connsiteY2" fmla="*/ 21529 h 545964"/>
              <a:gd name="connsiteX3" fmla="*/ 564776 w 672353"/>
              <a:gd name="connsiteY3" fmla="*/ 48423 h 545964"/>
              <a:gd name="connsiteX4" fmla="*/ 632011 w 672353"/>
              <a:gd name="connsiteY4" fmla="*/ 196341 h 545964"/>
              <a:gd name="connsiteX5" fmla="*/ 658906 w 672353"/>
              <a:gd name="connsiteY5" fmla="*/ 277023 h 545964"/>
              <a:gd name="connsiteX6" fmla="*/ 672353 w 672353"/>
              <a:gd name="connsiteY6" fmla="*/ 317364 h 545964"/>
              <a:gd name="connsiteX7" fmla="*/ 632011 w 672353"/>
              <a:gd name="connsiteY7" fmla="*/ 492176 h 545964"/>
              <a:gd name="connsiteX8" fmla="*/ 537882 w 672353"/>
              <a:gd name="connsiteY8" fmla="*/ 519070 h 545964"/>
              <a:gd name="connsiteX9" fmla="*/ 457200 w 672353"/>
              <a:gd name="connsiteY9" fmla="*/ 545964 h 545964"/>
              <a:gd name="connsiteX10" fmla="*/ 268941 w 672353"/>
              <a:gd name="connsiteY10" fmla="*/ 532517 h 545964"/>
              <a:gd name="connsiteX11" fmla="*/ 174811 w 672353"/>
              <a:gd name="connsiteY11" fmla="*/ 451835 h 545964"/>
              <a:gd name="connsiteX12" fmla="*/ 121023 w 672353"/>
              <a:gd name="connsiteY12" fmla="*/ 424941 h 545964"/>
              <a:gd name="connsiteX13" fmla="*/ 80682 w 672353"/>
              <a:gd name="connsiteY13" fmla="*/ 384599 h 545964"/>
              <a:gd name="connsiteX14" fmla="*/ 40341 w 672353"/>
              <a:gd name="connsiteY14" fmla="*/ 371152 h 545964"/>
              <a:gd name="connsiteX15" fmla="*/ 0 w 672353"/>
              <a:gd name="connsiteY15" fmla="*/ 290470 h 545964"/>
              <a:gd name="connsiteX16" fmla="*/ 40341 w 672353"/>
              <a:gd name="connsiteY16" fmla="*/ 88764 h 545964"/>
              <a:gd name="connsiteX17" fmla="*/ 94129 w 672353"/>
              <a:gd name="connsiteY17" fmla="*/ 34976 h 5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353" h="545964">
                <a:moveTo>
                  <a:pt x="94129" y="34976"/>
                </a:moveTo>
                <a:lnTo>
                  <a:pt x="94129" y="34976"/>
                </a:lnTo>
                <a:cubicBezTo>
                  <a:pt x="285985" y="-7658"/>
                  <a:pt x="248534" y="-10306"/>
                  <a:pt x="524435" y="21529"/>
                </a:cubicBezTo>
                <a:cubicBezTo>
                  <a:pt x="540490" y="23381"/>
                  <a:pt x="551329" y="39458"/>
                  <a:pt x="564776" y="48423"/>
                </a:cubicBezTo>
                <a:cubicBezTo>
                  <a:pt x="648464" y="173954"/>
                  <a:pt x="600048" y="79144"/>
                  <a:pt x="632011" y="196341"/>
                </a:cubicBezTo>
                <a:cubicBezTo>
                  <a:pt x="639470" y="223691"/>
                  <a:pt x="649941" y="250129"/>
                  <a:pt x="658906" y="277023"/>
                </a:cubicBezTo>
                <a:lnTo>
                  <a:pt x="672353" y="317364"/>
                </a:lnTo>
                <a:cubicBezTo>
                  <a:pt x="668300" y="357890"/>
                  <a:pt x="679947" y="453828"/>
                  <a:pt x="632011" y="492176"/>
                </a:cubicBezTo>
                <a:cubicBezTo>
                  <a:pt x="622973" y="499407"/>
                  <a:pt x="541748" y="517910"/>
                  <a:pt x="537882" y="519070"/>
                </a:cubicBezTo>
                <a:cubicBezTo>
                  <a:pt x="510729" y="527216"/>
                  <a:pt x="457200" y="545964"/>
                  <a:pt x="457200" y="545964"/>
                </a:cubicBezTo>
                <a:cubicBezTo>
                  <a:pt x="394447" y="541482"/>
                  <a:pt x="330356" y="546165"/>
                  <a:pt x="268941" y="532517"/>
                </a:cubicBezTo>
                <a:cubicBezTo>
                  <a:pt x="235502" y="525086"/>
                  <a:pt x="200824" y="470416"/>
                  <a:pt x="174811" y="451835"/>
                </a:cubicBezTo>
                <a:cubicBezTo>
                  <a:pt x="158499" y="440184"/>
                  <a:pt x="138952" y="433906"/>
                  <a:pt x="121023" y="424941"/>
                </a:cubicBezTo>
                <a:cubicBezTo>
                  <a:pt x="107576" y="411494"/>
                  <a:pt x="96505" y="395148"/>
                  <a:pt x="80682" y="384599"/>
                </a:cubicBezTo>
                <a:cubicBezTo>
                  <a:pt x="68888" y="376736"/>
                  <a:pt x="51409" y="380007"/>
                  <a:pt x="40341" y="371152"/>
                </a:cubicBezTo>
                <a:cubicBezTo>
                  <a:pt x="16643" y="352194"/>
                  <a:pt x="8858" y="317045"/>
                  <a:pt x="0" y="290470"/>
                </a:cubicBezTo>
                <a:cubicBezTo>
                  <a:pt x="2357" y="269261"/>
                  <a:pt x="10544" y="118561"/>
                  <a:pt x="40341" y="88764"/>
                </a:cubicBezTo>
                <a:lnTo>
                  <a:pt x="94129" y="34976"/>
                </a:lnTo>
                <a:close/>
              </a:path>
            </a:pathLst>
          </a:custGeom>
          <a:solidFill>
            <a:schemeClr val="accent6">
              <a:lumMod val="50000"/>
              <a:alpha val="46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2850872" y="3962464"/>
            <a:ext cx="592754" cy="505730"/>
          </a:xfrm>
          <a:custGeom>
            <a:avLst/>
            <a:gdLst>
              <a:gd name="connsiteX0" fmla="*/ 304747 w 775394"/>
              <a:gd name="connsiteY0" fmla="*/ 168091 h 652185"/>
              <a:gd name="connsiteX1" fmla="*/ 304747 w 775394"/>
              <a:gd name="connsiteY1" fmla="*/ 168091 h 652185"/>
              <a:gd name="connsiteX2" fmla="*/ 452664 w 775394"/>
              <a:gd name="connsiteY2" fmla="*/ 181538 h 652185"/>
              <a:gd name="connsiteX3" fmla="*/ 412323 w 775394"/>
              <a:gd name="connsiteY3" fmla="*/ 208432 h 652185"/>
              <a:gd name="connsiteX4" fmla="*/ 466111 w 775394"/>
              <a:gd name="connsiteY4" fmla="*/ 221879 h 652185"/>
              <a:gd name="connsiteX5" fmla="*/ 493006 w 775394"/>
              <a:gd name="connsiteY5" fmla="*/ 248773 h 652185"/>
              <a:gd name="connsiteX6" fmla="*/ 560241 w 775394"/>
              <a:gd name="connsiteY6" fmla="*/ 262220 h 652185"/>
              <a:gd name="connsiteX7" fmla="*/ 614029 w 775394"/>
              <a:gd name="connsiteY7" fmla="*/ 275667 h 652185"/>
              <a:gd name="connsiteX8" fmla="*/ 640923 w 775394"/>
              <a:gd name="connsiteY8" fmla="*/ 396691 h 652185"/>
              <a:gd name="connsiteX9" fmla="*/ 667817 w 775394"/>
              <a:gd name="connsiteY9" fmla="*/ 450479 h 652185"/>
              <a:gd name="connsiteX10" fmla="*/ 614029 w 775394"/>
              <a:gd name="connsiteY10" fmla="*/ 477373 h 652185"/>
              <a:gd name="connsiteX11" fmla="*/ 667817 w 775394"/>
              <a:gd name="connsiteY11" fmla="*/ 517714 h 652185"/>
              <a:gd name="connsiteX12" fmla="*/ 708158 w 775394"/>
              <a:gd name="connsiteY12" fmla="*/ 531161 h 652185"/>
              <a:gd name="connsiteX13" fmla="*/ 775394 w 775394"/>
              <a:gd name="connsiteY13" fmla="*/ 558055 h 652185"/>
              <a:gd name="connsiteX14" fmla="*/ 761947 w 775394"/>
              <a:gd name="connsiteY14" fmla="*/ 598397 h 652185"/>
              <a:gd name="connsiteX15" fmla="*/ 721606 w 775394"/>
              <a:gd name="connsiteY15" fmla="*/ 611844 h 652185"/>
              <a:gd name="connsiteX16" fmla="*/ 627476 w 775394"/>
              <a:gd name="connsiteY16" fmla="*/ 652185 h 652185"/>
              <a:gd name="connsiteX17" fmla="*/ 560241 w 775394"/>
              <a:gd name="connsiteY17" fmla="*/ 571502 h 652185"/>
              <a:gd name="connsiteX18" fmla="*/ 479558 w 775394"/>
              <a:gd name="connsiteY18" fmla="*/ 584950 h 652185"/>
              <a:gd name="connsiteX19" fmla="*/ 385429 w 775394"/>
              <a:gd name="connsiteY19" fmla="*/ 625291 h 652185"/>
              <a:gd name="connsiteX20" fmla="*/ 358535 w 775394"/>
              <a:gd name="connsiteY20" fmla="*/ 584950 h 652185"/>
              <a:gd name="connsiteX21" fmla="*/ 345088 w 775394"/>
              <a:gd name="connsiteY21" fmla="*/ 490820 h 652185"/>
              <a:gd name="connsiteX22" fmla="*/ 116488 w 775394"/>
              <a:gd name="connsiteY22" fmla="*/ 437032 h 652185"/>
              <a:gd name="connsiteX23" fmla="*/ 22358 w 775394"/>
              <a:gd name="connsiteY23" fmla="*/ 423585 h 652185"/>
              <a:gd name="connsiteX24" fmla="*/ 35806 w 775394"/>
              <a:gd name="connsiteY24" fmla="*/ 194985 h 652185"/>
              <a:gd name="connsiteX25" fmla="*/ 76147 w 775394"/>
              <a:gd name="connsiteY25" fmla="*/ 181538 h 652185"/>
              <a:gd name="connsiteX26" fmla="*/ 116488 w 775394"/>
              <a:gd name="connsiteY26" fmla="*/ 154644 h 652185"/>
              <a:gd name="connsiteX27" fmla="*/ 143382 w 775394"/>
              <a:gd name="connsiteY27" fmla="*/ 100855 h 652185"/>
              <a:gd name="connsiteX28" fmla="*/ 76147 w 775394"/>
              <a:gd name="connsiteY28" fmla="*/ 47067 h 652185"/>
              <a:gd name="connsiteX29" fmla="*/ 277853 w 775394"/>
              <a:gd name="connsiteY29" fmla="*/ 33620 h 652185"/>
              <a:gd name="connsiteX30" fmla="*/ 250958 w 775394"/>
              <a:gd name="connsiteY30" fmla="*/ 141197 h 652185"/>
              <a:gd name="connsiteX31" fmla="*/ 304747 w 775394"/>
              <a:gd name="connsiteY31" fmla="*/ 168091 h 65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5394" h="652185">
                <a:moveTo>
                  <a:pt x="304747" y="168091"/>
                </a:moveTo>
                <a:lnTo>
                  <a:pt x="304747" y="168091"/>
                </a:lnTo>
                <a:cubicBezTo>
                  <a:pt x="354053" y="172573"/>
                  <a:pt x="406307" y="164154"/>
                  <a:pt x="452664" y="181538"/>
                </a:cubicBezTo>
                <a:cubicBezTo>
                  <a:pt x="467796" y="187213"/>
                  <a:pt x="407212" y="193100"/>
                  <a:pt x="412323" y="208432"/>
                </a:cubicBezTo>
                <a:cubicBezTo>
                  <a:pt x="418167" y="225965"/>
                  <a:pt x="448182" y="217397"/>
                  <a:pt x="466111" y="221879"/>
                </a:cubicBezTo>
                <a:cubicBezTo>
                  <a:pt x="475076" y="230844"/>
                  <a:pt x="481353" y="243779"/>
                  <a:pt x="493006" y="248773"/>
                </a:cubicBezTo>
                <a:cubicBezTo>
                  <a:pt x="514014" y="257776"/>
                  <a:pt x="537930" y="257262"/>
                  <a:pt x="560241" y="262220"/>
                </a:cubicBezTo>
                <a:cubicBezTo>
                  <a:pt x="578282" y="266229"/>
                  <a:pt x="596100" y="271185"/>
                  <a:pt x="614029" y="275667"/>
                </a:cubicBezTo>
                <a:cubicBezTo>
                  <a:pt x="580048" y="377612"/>
                  <a:pt x="564456" y="339341"/>
                  <a:pt x="640923" y="396691"/>
                </a:cubicBezTo>
                <a:cubicBezTo>
                  <a:pt x="649888" y="414620"/>
                  <a:pt x="674156" y="431462"/>
                  <a:pt x="667817" y="450479"/>
                </a:cubicBezTo>
                <a:cubicBezTo>
                  <a:pt x="661478" y="469496"/>
                  <a:pt x="614029" y="457327"/>
                  <a:pt x="614029" y="477373"/>
                </a:cubicBezTo>
                <a:cubicBezTo>
                  <a:pt x="614029" y="499785"/>
                  <a:pt x="648358" y="506595"/>
                  <a:pt x="667817" y="517714"/>
                </a:cubicBezTo>
                <a:cubicBezTo>
                  <a:pt x="680124" y="524746"/>
                  <a:pt x="694886" y="526184"/>
                  <a:pt x="708158" y="531161"/>
                </a:cubicBezTo>
                <a:cubicBezTo>
                  <a:pt x="730760" y="539636"/>
                  <a:pt x="752982" y="549090"/>
                  <a:pt x="775394" y="558055"/>
                </a:cubicBezTo>
                <a:cubicBezTo>
                  <a:pt x="770912" y="571502"/>
                  <a:pt x="771970" y="588374"/>
                  <a:pt x="761947" y="598397"/>
                </a:cubicBezTo>
                <a:cubicBezTo>
                  <a:pt x="751924" y="608420"/>
                  <a:pt x="734284" y="605505"/>
                  <a:pt x="721606" y="611844"/>
                </a:cubicBezTo>
                <a:cubicBezTo>
                  <a:pt x="628742" y="658276"/>
                  <a:pt x="739419" y="624199"/>
                  <a:pt x="627476" y="652185"/>
                </a:cubicBezTo>
                <a:cubicBezTo>
                  <a:pt x="605064" y="625291"/>
                  <a:pt x="586587" y="594555"/>
                  <a:pt x="560241" y="571502"/>
                </a:cubicBezTo>
                <a:cubicBezTo>
                  <a:pt x="522406" y="538396"/>
                  <a:pt x="511354" y="566780"/>
                  <a:pt x="479558" y="584950"/>
                </a:cubicBezTo>
                <a:cubicBezTo>
                  <a:pt x="433033" y="611536"/>
                  <a:pt x="430687" y="610205"/>
                  <a:pt x="385429" y="625291"/>
                </a:cubicBezTo>
                <a:cubicBezTo>
                  <a:pt x="376464" y="611844"/>
                  <a:pt x="363179" y="600430"/>
                  <a:pt x="358535" y="584950"/>
                </a:cubicBezTo>
                <a:cubicBezTo>
                  <a:pt x="349428" y="554591"/>
                  <a:pt x="370210" y="510145"/>
                  <a:pt x="345088" y="490820"/>
                </a:cubicBezTo>
                <a:cubicBezTo>
                  <a:pt x="336024" y="483848"/>
                  <a:pt x="166167" y="445312"/>
                  <a:pt x="116488" y="437032"/>
                </a:cubicBezTo>
                <a:cubicBezTo>
                  <a:pt x="85224" y="431821"/>
                  <a:pt x="53735" y="428067"/>
                  <a:pt x="22358" y="423585"/>
                </a:cubicBezTo>
                <a:cubicBezTo>
                  <a:pt x="-6827" y="336030"/>
                  <a:pt x="-12359" y="339479"/>
                  <a:pt x="35806" y="194985"/>
                </a:cubicBezTo>
                <a:cubicBezTo>
                  <a:pt x="40288" y="181538"/>
                  <a:pt x="63469" y="187877"/>
                  <a:pt x="76147" y="181538"/>
                </a:cubicBezTo>
                <a:cubicBezTo>
                  <a:pt x="90602" y="174310"/>
                  <a:pt x="103041" y="163609"/>
                  <a:pt x="116488" y="154644"/>
                </a:cubicBezTo>
                <a:cubicBezTo>
                  <a:pt x="125453" y="136714"/>
                  <a:pt x="143382" y="120901"/>
                  <a:pt x="143382" y="100855"/>
                </a:cubicBezTo>
                <a:cubicBezTo>
                  <a:pt x="143382" y="60306"/>
                  <a:pt x="101336" y="55463"/>
                  <a:pt x="76147" y="47067"/>
                </a:cubicBezTo>
                <a:cubicBezTo>
                  <a:pt x="141139" y="3739"/>
                  <a:pt x="168043" y="-26276"/>
                  <a:pt x="277853" y="33620"/>
                </a:cubicBezTo>
                <a:cubicBezTo>
                  <a:pt x="287008" y="38613"/>
                  <a:pt x="255892" y="126395"/>
                  <a:pt x="250958" y="141197"/>
                </a:cubicBezTo>
                <a:cubicBezTo>
                  <a:pt x="281023" y="171260"/>
                  <a:pt x="295782" y="163609"/>
                  <a:pt x="304747" y="168091"/>
                </a:cubicBezTo>
                <a:close/>
              </a:path>
            </a:pathLst>
          </a:custGeom>
          <a:solidFill>
            <a:schemeClr val="accent6">
              <a:lumMod val="50000"/>
              <a:alpha val="5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797631" y="1515042"/>
            <a:ext cx="364522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rgbClr val="0000FF"/>
                </a:solidFill>
              </a:rPr>
              <a:t>老朽化対策</a:t>
            </a:r>
            <a:endParaRPr kumimoji="1" lang="ja-JP" altLang="en-US" sz="3200" b="1" dirty="0">
              <a:solidFill>
                <a:srgbClr val="0000FF"/>
              </a:solidFill>
            </a:endParaRPr>
          </a:p>
        </p:txBody>
      </p:sp>
      <p:sp>
        <p:nvSpPr>
          <p:cNvPr id="20" name="正方形/長方形 19"/>
          <p:cNvSpPr/>
          <p:nvPr/>
        </p:nvSpPr>
        <p:spPr>
          <a:xfrm>
            <a:off x="791776" y="5554423"/>
            <a:ext cx="364522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0000FF"/>
                </a:solidFill>
              </a:rPr>
              <a:t>災害</a:t>
            </a:r>
            <a:r>
              <a:rPr kumimoji="1" lang="ja-JP" altLang="en-US" sz="3200" b="1" dirty="0" smtClean="0">
                <a:solidFill>
                  <a:srgbClr val="0000FF"/>
                </a:solidFill>
              </a:rPr>
              <a:t>対策</a:t>
            </a:r>
            <a:endParaRPr kumimoji="1" lang="ja-JP" altLang="en-US" sz="3200" b="1" dirty="0">
              <a:solidFill>
                <a:srgbClr val="0000FF"/>
              </a:solidFill>
            </a:endParaRPr>
          </a:p>
        </p:txBody>
      </p:sp>
      <p:sp>
        <p:nvSpPr>
          <p:cNvPr id="21" name="ホームベース 20"/>
          <p:cNvSpPr/>
          <p:nvPr/>
        </p:nvSpPr>
        <p:spPr>
          <a:xfrm>
            <a:off x="1983566" y="2771708"/>
            <a:ext cx="3158988" cy="431264"/>
          </a:xfrm>
          <a:prstGeom prst="homePlate">
            <a:avLst/>
          </a:prstGeom>
          <a:gradFill flip="none" rotWithShape="1">
            <a:gsLst>
              <a:gs pos="56000">
                <a:srgbClr val="FF0000">
                  <a:alpha val="65000"/>
                </a:srgbClr>
              </a:gs>
              <a:gs pos="100000">
                <a:schemeClr val="bg1"/>
              </a:gs>
              <a:gs pos="0">
                <a:schemeClr val="bg2">
                  <a:tint val="95000"/>
                  <a:shade val="100000"/>
                  <a:satMod val="130000"/>
                  <a:lumMod val="130000"/>
                </a:schemeClr>
              </a:gs>
            </a:gsLst>
            <a:lin ang="54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水圧・振動</a:t>
            </a:r>
            <a:endParaRPr kumimoji="1" lang="ja-JP" altLang="en-US" sz="2400" dirty="0">
              <a:solidFill>
                <a:schemeClr val="tx1"/>
              </a:solidFill>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380" y="4374451"/>
            <a:ext cx="2254898" cy="1156776"/>
          </a:xfrm>
          <a:prstGeom prst="rect">
            <a:avLst/>
          </a:prstGeom>
          <a:effectLst/>
        </p:spPr>
      </p:pic>
      <p:sp>
        <p:nvSpPr>
          <p:cNvPr id="5" name="テキスト ボックス 4"/>
          <p:cNvSpPr txBox="1"/>
          <p:nvPr/>
        </p:nvSpPr>
        <p:spPr>
          <a:xfrm>
            <a:off x="7791718" y="1515042"/>
            <a:ext cx="1131150" cy="461665"/>
          </a:xfrm>
          <a:prstGeom prst="rect">
            <a:avLst/>
          </a:prstGeom>
          <a:solidFill>
            <a:schemeClr val="bg1"/>
          </a:solidFill>
          <a:ln>
            <a:solidFill>
              <a:srgbClr val="0000FF"/>
            </a:solidFill>
          </a:ln>
          <a:effectLst>
            <a:reflection blurRad="317500" stA="45000" endPos="65000" dist="50800" dir="5400000" sy="-100000" algn="bl" rotWithShape="0"/>
          </a:effectLst>
        </p:spPr>
        <p:txBody>
          <a:bodyPr wrap="square" rtlCol="0">
            <a:spAutoFit/>
          </a:bodyPr>
          <a:lstStyle/>
          <a:p>
            <a:r>
              <a:rPr kumimoji="1" lang="ja-JP" altLang="en-US" sz="2400" dirty="0" smtClean="0"/>
              <a:t>継手部</a:t>
            </a:r>
            <a:endParaRPr kumimoji="1" lang="ja-JP" altLang="en-US" sz="2400" dirty="0"/>
          </a:p>
        </p:txBody>
      </p:sp>
      <p:cxnSp>
        <p:nvCxnSpPr>
          <p:cNvPr id="7" name="直線矢印コネクタ 6"/>
          <p:cNvCxnSpPr>
            <a:stCxn id="5" idx="1"/>
          </p:cNvCxnSpPr>
          <p:nvPr/>
        </p:nvCxnSpPr>
        <p:spPr>
          <a:xfrm flipH="1">
            <a:off x="6710082" y="1745875"/>
            <a:ext cx="1081636" cy="2308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5" idx="2"/>
          </p:cNvCxnSpPr>
          <p:nvPr/>
        </p:nvCxnSpPr>
        <p:spPr>
          <a:xfrm flipH="1">
            <a:off x="8100811" y="1976707"/>
            <a:ext cx="256482" cy="1167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208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07541"/>
            <a:ext cx="2619632" cy="577315"/>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水道工事の目的</a:t>
            </a:r>
            <a:endPar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endParaRPr>
          </a:p>
        </p:txBody>
      </p:sp>
      <p:sp>
        <p:nvSpPr>
          <p:cNvPr id="6" name="コンテンツ プレースホルダー 4"/>
          <p:cNvSpPr txBox="1">
            <a:spLocks/>
          </p:cNvSpPr>
          <p:nvPr/>
        </p:nvSpPr>
        <p:spPr>
          <a:xfrm>
            <a:off x="2402233" y="349236"/>
            <a:ext cx="6233375" cy="1510040"/>
          </a:xfrm>
          <a:prstGeom prst="rect">
            <a:avLst/>
          </a:prstGeom>
          <a:solidFill>
            <a:srgbClr val="FFFF99"/>
          </a:solidFill>
          <a:ln>
            <a:noFill/>
          </a:ln>
          <a:effectLst>
            <a:outerShdw blurRad="50800" dist="139700" dir="2700000" algn="tl" rotWithShape="0">
              <a:prstClr val="black">
                <a:alpha val="40000"/>
              </a:prstClr>
            </a:outerShdw>
          </a:effectLst>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Clr>
                <a:srgbClr val="F14124">
                  <a:lumMod val="75000"/>
                </a:srgbClr>
              </a:buClr>
              <a:buNone/>
            </a:pPr>
            <a:r>
              <a:rPr lang="ja-JP" altLang="en-US" sz="2400" dirty="0" smtClean="0">
                <a:solidFill>
                  <a:prstClr val="black">
                    <a:lumMod val="75000"/>
                    <a:lumOff val="25000"/>
                  </a:prstClr>
                </a:solidFill>
                <a:latin typeface="HGS明朝E" panose="02020900000000000000" pitchFamily="18" charset="-128"/>
                <a:ea typeface="HGS明朝E" panose="02020900000000000000" pitchFamily="18" charset="-128"/>
              </a:rPr>
              <a:t>水道管の事故や被害を減らすため、</a:t>
            </a:r>
            <a:endParaRPr lang="en-US" altLang="ja-JP" sz="2400" dirty="0" smtClean="0">
              <a:solidFill>
                <a:prstClr val="black">
                  <a:lumMod val="75000"/>
                  <a:lumOff val="25000"/>
                </a:prstClr>
              </a:solidFill>
              <a:latin typeface="HGS明朝E" panose="02020900000000000000" pitchFamily="18" charset="-128"/>
              <a:ea typeface="HGS明朝E" panose="02020900000000000000" pitchFamily="18" charset="-128"/>
            </a:endParaRPr>
          </a:p>
          <a:p>
            <a:pPr marL="45720" indent="0">
              <a:buClr>
                <a:srgbClr val="F14124">
                  <a:lumMod val="75000"/>
                </a:srgbClr>
              </a:buClr>
              <a:buNone/>
            </a:pPr>
            <a:r>
              <a:rPr lang="ja-JP" altLang="en-US" sz="2400" dirty="0" smtClean="0">
                <a:solidFill>
                  <a:schemeClr val="accent6">
                    <a:lumMod val="75000"/>
                  </a:schemeClr>
                </a:solidFill>
                <a:latin typeface="HGS明朝E" panose="02020900000000000000" pitchFamily="18" charset="-128"/>
                <a:ea typeface="HGS明朝E" panose="02020900000000000000" pitchFamily="18" charset="-128"/>
              </a:rPr>
              <a:t>古くなった水道管</a:t>
            </a:r>
            <a:r>
              <a:rPr lang="ja-JP" altLang="en-US" sz="2400" dirty="0" smtClean="0">
                <a:solidFill>
                  <a:prstClr val="black">
                    <a:lumMod val="75000"/>
                    <a:lumOff val="25000"/>
                  </a:prstClr>
                </a:solidFill>
                <a:latin typeface="HGS明朝E" panose="02020900000000000000" pitchFamily="18" charset="-128"/>
                <a:ea typeface="HGS明朝E" panose="02020900000000000000" pitchFamily="18" charset="-128"/>
              </a:rPr>
              <a:t>を</a:t>
            </a:r>
            <a:r>
              <a:rPr lang="ja-JP" altLang="en-US" sz="2400" dirty="0" smtClean="0">
                <a:solidFill>
                  <a:srgbClr val="0000FF"/>
                </a:solidFill>
                <a:latin typeface="HGS明朝E" panose="02020900000000000000" pitchFamily="18" charset="-128"/>
                <a:ea typeface="HGS明朝E" panose="02020900000000000000" pitchFamily="18" charset="-128"/>
              </a:rPr>
              <a:t>地震に強い水道管</a:t>
            </a:r>
            <a:r>
              <a:rPr lang="ja-JP" altLang="en-US" sz="2400" dirty="0" smtClean="0">
                <a:solidFill>
                  <a:prstClr val="black">
                    <a:lumMod val="75000"/>
                    <a:lumOff val="25000"/>
                  </a:prstClr>
                </a:solidFill>
                <a:latin typeface="HGS明朝E" panose="02020900000000000000" pitchFamily="18" charset="-128"/>
                <a:ea typeface="HGS明朝E" panose="02020900000000000000" pitchFamily="18" charset="-128"/>
              </a:rPr>
              <a:t>に</a:t>
            </a:r>
            <a:endParaRPr lang="en-US" altLang="ja-JP" sz="2400" dirty="0" smtClean="0">
              <a:solidFill>
                <a:prstClr val="black">
                  <a:lumMod val="75000"/>
                  <a:lumOff val="25000"/>
                </a:prstClr>
              </a:solidFill>
              <a:latin typeface="HGS明朝E" panose="02020900000000000000" pitchFamily="18" charset="-128"/>
              <a:ea typeface="HGS明朝E" panose="02020900000000000000" pitchFamily="18" charset="-128"/>
            </a:endParaRPr>
          </a:p>
          <a:p>
            <a:pPr marL="45720" indent="0">
              <a:buClr>
                <a:srgbClr val="F14124">
                  <a:lumMod val="75000"/>
                </a:srgbClr>
              </a:buClr>
              <a:buNone/>
            </a:pPr>
            <a:r>
              <a:rPr lang="ja-JP" altLang="en-US" sz="2400" dirty="0" smtClean="0">
                <a:solidFill>
                  <a:prstClr val="black">
                    <a:lumMod val="75000"/>
                    <a:lumOff val="25000"/>
                  </a:prstClr>
                </a:solidFill>
                <a:latin typeface="HGS明朝E" panose="02020900000000000000" pitchFamily="18" charset="-128"/>
                <a:ea typeface="HGS明朝E" panose="02020900000000000000" pitchFamily="18" charset="-128"/>
              </a:rPr>
              <a:t>取替える工事を行っています。</a:t>
            </a:r>
            <a:endParaRPr lang="ja-JP" altLang="en-US" sz="2400" dirty="0">
              <a:solidFill>
                <a:prstClr val="black">
                  <a:lumMod val="75000"/>
                  <a:lumOff val="25000"/>
                </a:prstClr>
              </a:solidFill>
              <a:latin typeface="HGS明朝E" panose="02020900000000000000" pitchFamily="18" charset="-128"/>
              <a:ea typeface="HGS明朝E" panose="02020900000000000000" pitchFamily="18"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37" y="2101768"/>
            <a:ext cx="3469397" cy="260520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08" y="4510818"/>
            <a:ext cx="2416496" cy="1812372"/>
          </a:xfrm>
          <a:prstGeom prst="rect">
            <a:avLst/>
          </a:prstGeom>
        </p:spPr>
      </p:pic>
      <p:pic>
        <p:nvPicPr>
          <p:cNvPr id="11" name="図 10"/>
          <p:cNvPicPr>
            <a:picLocks noChangeAspect="1"/>
          </p:cNvPicPr>
          <p:nvPr/>
        </p:nvPicPr>
        <p:blipFill>
          <a:blip r:embed="rId5"/>
          <a:stretch>
            <a:fillRect/>
          </a:stretch>
        </p:blipFill>
        <p:spPr>
          <a:xfrm>
            <a:off x="4115706" y="4326567"/>
            <a:ext cx="4506491" cy="1654727"/>
          </a:xfrm>
          <a:prstGeom prst="rect">
            <a:avLst/>
          </a:prstGeom>
        </p:spPr>
      </p:pic>
      <p:sp>
        <p:nvSpPr>
          <p:cNvPr id="8" name="正方形/長方形 7"/>
          <p:cNvSpPr/>
          <p:nvPr/>
        </p:nvSpPr>
        <p:spPr>
          <a:xfrm>
            <a:off x="2224216" y="5348495"/>
            <a:ext cx="1708818" cy="375387"/>
          </a:xfrm>
          <a:prstGeom prst="rect">
            <a:avLst/>
          </a:prstGeom>
          <a:gradFill>
            <a:gsLst>
              <a:gs pos="0">
                <a:srgbClr val="FF99FF"/>
              </a:gs>
              <a:gs pos="50000">
                <a:schemeClr val="bg1"/>
              </a:gs>
              <a:gs pos="100000">
                <a:srgbClr val="FF99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耐震管の構造</a:t>
            </a:r>
            <a:endParaRPr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6"/>
          <a:stretch>
            <a:fillRect/>
          </a:stretch>
        </p:blipFill>
        <p:spPr>
          <a:xfrm>
            <a:off x="4115706" y="2101768"/>
            <a:ext cx="4506491" cy="1843564"/>
          </a:xfrm>
          <a:prstGeom prst="rect">
            <a:avLst/>
          </a:prstGeom>
        </p:spPr>
      </p:pic>
      <p:sp>
        <p:nvSpPr>
          <p:cNvPr id="13" name="テキスト ボックス 12"/>
          <p:cNvSpPr txBox="1"/>
          <p:nvPr/>
        </p:nvSpPr>
        <p:spPr>
          <a:xfrm>
            <a:off x="4882307" y="3818492"/>
            <a:ext cx="3209122" cy="369332"/>
          </a:xfrm>
          <a:prstGeom prst="rect">
            <a:avLst/>
          </a:prstGeom>
          <a:gradFill>
            <a:gsLst>
              <a:gs pos="0">
                <a:srgbClr val="FF99FF"/>
              </a:gs>
              <a:gs pos="60000">
                <a:schemeClr val="bg2">
                  <a:tint val="95000"/>
                  <a:shade val="100000"/>
                  <a:satMod val="130000"/>
                  <a:lumMod val="130000"/>
                </a:schemeClr>
              </a:gs>
              <a:gs pos="100000">
                <a:srgbClr val="FF99FF"/>
              </a:gs>
            </a:gsLst>
            <a:lin ang="5400000" scaled="1"/>
          </a:gradFill>
        </p:spPr>
        <p:txBody>
          <a:bodyPr wrap="square" rtlCol="0">
            <a:spAutoFit/>
          </a:bodyPr>
          <a:lstStyle/>
          <a:p>
            <a:r>
              <a:rPr kumimoji="1" lang="ja-JP" altLang="en-US" dirty="0" smtClean="0"/>
              <a:t>クレーンで吊っても抜けない</a:t>
            </a:r>
            <a:endParaRPr kumimoji="1" lang="ja-JP" altLang="en-US" dirty="0"/>
          </a:p>
        </p:txBody>
      </p:sp>
      <p:sp>
        <p:nvSpPr>
          <p:cNvPr id="17" name="テキスト ボックス 16"/>
          <p:cNvSpPr txBox="1"/>
          <p:nvPr/>
        </p:nvSpPr>
        <p:spPr>
          <a:xfrm>
            <a:off x="5207019" y="5977825"/>
            <a:ext cx="2559698" cy="369332"/>
          </a:xfrm>
          <a:prstGeom prst="rect">
            <a:avLst/>
          </a:prstGeom>
          <a:gradFill flip="none" rotWithShape="1">
            <a:gsLst>
              <a:gs pos="0">
                <a:srgbClr val="FF99FF"/>
              </a:gs>
              <a:gs pos="60000">
                <a:schemeClr val="bg2">
                  <a:tint val="95000"/>
                  <a:shade val="100000"/>
                  <a:satMod val="130000"/>
                  <a:lumMod val="130000"/>
                </a:schemeClr>
              </a:gs>
              <a:gs pos="100000">
                <a:srgbClr val="FF99FF"/>
              </a:gs>
            </a:gsLst>
            <a:lin ang="5400000" scaled="1"/>
            <a:tileRect/>
          </a:gradFill>
        </p:spPr>
        <p:txBody>
          <a:bodyPr wrap="square" rtlCol="0">
            <a:spAutoFit/>
          </a:bodyPr>
          <a:lstStyle/>
          <a:p>
            <a:r>
              <a:rPr kumimoji="1" lang="ja-JP" altLang="en-US" dirty="0" smtClean="0"/>
              <a:t>津波にも耐えた耐震管</a:t>
            </a:r>
            <a:endParaRPr kumimoji="1" lang="ja-JP" altLang="en-US" dirty="0"/>
          </a:p>
        </p:txBody>
      </p:sp>
    </p:spTree>
    <p:extLst>
      <p:ext uri="{BB962C8B-B14F-4D97-AF65-F5344CB8AC3E}">
        <p14:creationId xmlns:p14="http://schemas.microsoft.com/office/powerpoint/2010/main" val="2352575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a:stretch>
            <a:fillRect/>
          </a:stretch>
        </p:blipFill>
        <p:spPr>
          <a:xfrm>
            <a:off x="5027843" y="998511"/>
            <a:ext cx="3979282" cy="2798762"/>
          </a:xfrm>
          <a:prstGeom prst="rect">
            <a:avLst/>
          </a:prstGeom>
        </p:spPr>
      </p:pic>
      <p:sp>
        <p:nvSpPr>
          <p:cNvPr id="2" name="タイトル 1"/>
          <p:cNvSpPr>
            <a:spLocks noGrp="1"/>
          </p:cNvSpPr>
          <p:nvPr>
            <p:ph type="title"/>
          </p:nvPr>
        </p:nvSpPr>
        <p:spPr>
          <a:xfrm>
            <a:off x="491994" y="343741"/>
            <a:ext cx="4209376" cy="875459"/>
          </a:xfrm>
        </p:spPr>
        <p:txBody>
          <a:bodyPr/>
          <a:lstStyle/>
          <a:p>
            <a:pPr marL="0" indent="0" algn="l">
              <a:buNone/>
            </a:pPr>
            <a:r>
              <a:rPr lang="ja-JP" altLang="en-US" sz="40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40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pic>
        <p:nvPicPr>
          <p:cNvPr id="12" name="図 11"/>
          <p:cNvPicPr>
            <a:picLocks noChangeAspect="1"/>
          </p:cNvPicPr>
          <p:nvPr/>
        </p:nvPicPr>
        <p:blipFill>
          <a:blip r:embed="rId4"/>
          <a:stretch>
            <a:fillRect/>
          </a:stretch>
        </p:blipFill>
        <p:spPr>
          <a:xfrm>
            <a:off x="261915" y="3918635"/>
            <a:ext cx="2457352" cy="1744590"/>
          </a:xfrm>
          <a:prstGeom prst="rect">
            <a:avLst/>
          </a:prstGeom>
          <a:ln>
            <a:solidFill>
              <a:schemeClr val="tx1"/>
            </a:solidFill>
          </a:ln>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317" y="3353044"/>
            <a:ext cx="2604567" cy="1947339"/>
          </a:xfrm>
          <a:prstGeom prst="rect">
            <a:avLst/>
          </a:prstGeom>
        </p:spPr>
      </p:pic>
      <p:pic>
        <p:nvPicPr>
          <p:cNvPr id="11" name="図 10"/>
          <p:cNvPicPr>
            <a:picLocks noChangeAspect="1"/>
          </p:cNvPicPr>
          <p:nvPr/>
        </p:nvPicPr>
        <p:blipFill>
          <a:blip r:embed="rId6"/>
          <a:stretch>
            <a:fillRect/>
          </a:stretch>
        </p:blipFill>
        <p:spPr>
          <a:xfrm>
            <a:off x="808025" y="5406920"/>
            <a:ext cx="2271770" cy="1323361"/>
          </a:xfrm>
          <a:prstGeom prst="rect">
            <a:avLst/>
          </a:prstGeom>
          <a:ln>
            <a:solidFill>
              <a:schemeClr val="tx1"/>
            </a:solidFill>
          </a:ln>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1673" y="5257218"/>
            <a:ext cx="1975831" cy="1473063"/>
          </a:xfrm>
          <a:prstGeom prst="rect">
            <a:avLst/>
          </a:prstGeom>
        </p:spPr>
      </p:pic>
      <p:pic>
        <p:nvPicPr>
          <p:cNvPr id="9" name="図 8"/>
          <p:cNvPicPr>
            <a:picLocks noChangeAspect="1"/>
          </p:cNvPicPr>
          <p:nvPr/>
        </p:nvPicPr>
        <p:blipFill>
          <a:blip r:embed="rId8"/>
          <a:stretch>
            <a:fillRect/>
          </a:stretch>
        </p:blipFill>
        <p:spPr>
          <a:xfrm>
            <a:off x="86854" y="2041062"/>
            <a:ext cx="3714113" cy="2139935"/>
          </a:xfrm>
          <a:prstGeom prst="rect">
            <a:avLst/>
          </a:prstGeom>
          <a:ln>
            <a:solidFill>
              <a:schemeClr val="tx1"/>
            </a:solidFill>
          </a:ln>
        </p:spPr>
      </p:pic>
      <p:grpSp>
        <p:nvGrpSpPr>
          <p:cNvPr id="29" name="グループ化 28"/>
          <p:cNvGrpSpPr/>
          <p:nvPr/>
        </p:nvGrpSpPr>
        <p:grpSpPr>
          <a:xfrm>
            <a:off x="3280115" y="1644830"/>
            <a:ext cx="2842508" cy="4688609"/>
            <a:chOff x="2808992" y="1680865"/>
            <a:chExt cx="2842508" cy="4688609"/>
          </a:xfrm>
        </p:grpSpPr>
        <p:sp>
          <p:nvSpPr>
            <p:cNvPr id="3" name="テキスト ボックス 2"/>
            <p:cNvSpPr txBox="1"/>
            <p:nvPr/>
          </p:nvSpPr>
          <p:spPr>
            <a:xfrm>
              <a:off x="2808992" y="1680865"/>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ja-JP" altLang="en-US" sz="2400" b="1" dirty="0" smtClean="0"/>
                <a:t>現地調査・測量</a:t>
              </a:r>
              <a:endParaRPr kumimoji="1" lang="ja-JP" altLang="en-US" sz="2400" b="1" dirty="0"/>
            </a:p>
          </p:txBody>
        </p:sp>
        <p:sp>
          <p:nvSpPr>
            <p:cNvPr id="20" name="テキスト ボックス 19"/>
            <p:cNvSpPr txBox="1"/>
            <p:nvPr/>
          </p:nvSpPr>
          <p:spPr>
            <a:xfrm>
              <a:off x="2808992" y="2526254"/>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ja-JP" altLang="en-US" sz="2400" b="1" dirty="0"/>
                <a:t>設計</a:t>
              </a:r>
              <a:endParaRPr kumimoji="1" lang="ja-JP" altLang="en-US" sz="2400" b="1" dirty="0"/>
            </a:p>
          </p:txBody>
        </p:sp>
        <p:sp>
          <p:nvSpPr>
            <p:cNvPr id="21" name="テキスト ボックス 20"/>
            <p:cNvSpPr txBox="1"/>
            <p:nvPr/>
          </p:nvSpPr>
          <p:spPr>
            <a:xfrm>
              <a:off x="2808992" y="3371643"/>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ja-JP" altLang="en-US" sz="2400" b="1" dirty="0" smtClean="0"/>
                <a:t>工事</a:t>
              </a:r>
              <a:r>
                <a:rPr lang="ja-JP" altLang="en-US" sz="2400" b="1" dirty="0"/>
                <a:t>発注</a:t>
              </a:r>
              <a:endParaRPr kumimoji="1" lang="ja-JP" altLang="en-US" sz="2400" b="1" dirty="0"/>
            </a:p>
          </p:txBody>
        </p:sp>
        <p:sp>
          <p:nvSpPr>
            <p:cNvPr id="22" name="テキスト ボックス 21"/>
            <p:cNvSpPr txBox="1"/>
            <p:nvPr/>
          </p:nvSpPr>
          <p:spPr>
            <a:xfrm>
              <a:off x="2808992" y="4217032"/>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ja-JP" altLang="en-US" sz="2400" b="1" dirty="0"/>
                <a:t>地元</a:t>
              </a:r>
              <a:r>
                <a:rPr lang="ja-JP" altLang="en-US" sz="2400" b="1" dirty="0" smtClean="0"/>
                <a:t>への工事</a:t>
              </a:r>
              <a:r>
                <a:rPr lang="ja-JP" altLang="en-US" sz="2400" b="1" dirty="0"/>
                <a:t>照会</a:t>
              </a:r>
              <a:endParaRPr kumimoji="1" lang="ja-JP" altLang="en-US" sz="2400" b="1" dirty="0"/>
            </a:p>
          </p:txBody>
        </p:sp>
        <p:sp>
          <p:nvSpPr>
            <p:cNvPr id="23" name="テキスト ボックス 22"/>
            <p:cNvSpPr txBox="1"/>
            <p:nvPr/>
          </p:nvSpPr>
          <p:spPr>
            <a:xfrm>
              <a:off x="2808992" y="5062421"/>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ja-JP" altLang="en-US" sz="2400" b="1" dirty="0" smtClean="0"/>
                <a:t>道路占用</a:t>
              </a:r>
              <a:r>
                <a:rPr lang="ja-JP" altLang="en-US" sz="2400" b="1" dirty="0"/>
                <a:t>許可</a:t>
              </a:r>
              <a:endParaRPr kumimoji="1" lang="ja-JP" altLang="en-US" sz="2400" b="1" dirty="0"/>
            </a:p>
          </p:txBody>
        </p:sp>
        <p:sp>
          <p:nvSpPr>
            <p:cNvPr id="24" name="テキスト ボックス 23"/>
            <p:cNvSpPr txBox="1"/>
            <p:nvPr/>
          </p:nvSpPr>
          <p:spPr>
            <a:xfrm>
              <a:off x="2808992" y="5907809"/>
              <a:ext cx="2842508" cy="461665"/>
            </a:xfrm>
            <a:prstGeom prst="rect">
              <a:avLst/>
            </a:prstGeom>
            <a:solidFill>
              <a:schemeClr val="accent3"/>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kumimoji="1" lang="ja-JP" altLang="en-US" sz="2400" b="1" dirty="0" smtClean="0"/>
                <a:t>工事着工</a:t>
              </a:r>
              <a:endParaRPr kumimoji="1" lang="ja-JP" altLang="en-US" sz="2400" b="1" dirty="0"/>
            </a:p>
          </p:txBody>
        </p:sp>
        <p:cxnSp>
          <p:nvCxnSpPr>
            <p:cNvPr id="6" name="直線コネクタ 5"/>
            <p:cNvCxnSpPr>
              <a:stCxn id="3" idx="2"/>
              <a:endCxn id="20" idx="0"/>
            </p:cNvCxnSpPr>
            <p:nvPr/>
          </p:nvCxnSpPr>
          <p:spPr>
            <a:xfrm>
              <a:off x="4230246" y="2142530"/>
              <a:ext cx="0" cy="383724"/>
            </a:xfrm>
            <a:prstGeom prst="line">
              <a:avLst/>
            </a:prstGeom>
            <a:ln w="635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20" idx="2"/>
              <a:endCxn id="21" idx="0"/>
            </p:cNvCxnSpPr>
            <p:nvPr/>
          </p:nvCxnSpPr>
          <p:spPr>
            <a:xfrm>
              <a:off x="4230246" y="2987919"/>
              <a:ext cx="0" cy="38372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21" idx="2"/>
              <a:endCxn id="22" idx="0"/>
            </p:cNvCxnSpPr>
            <p:nvPr/>
          </p:nvCxnSpPr>
          <p:spPr>
            <a:xfrm>
              <a:off x="4230246" y="3833308"/>
              <a:ext cx="0" cy="38372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22" idx="2"/>
              <a:endCxn id="23" idx="0"/>
            </p:cNvCxnSpPr>
            <p:nvPr/>
          </p:nvCxnSpPr>
          <p:spPr>
            <a:xfrm>
              <a:off x="4230246" y="4678697"/>
              <a:ext cx="0" cy="38372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23" idx="2"/>
              <a:endCxn id="24" idx="0"/>
            </p:cNvCxnSpPr>
            <p:nvPr/>
          </p:nvCxnSpPr>
          <p:spPr>
            <a:xfrm>
              <a:off x="4230246" y="5524086"/>
              <a:ext cx="0" cy="38372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6981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39478" y="150772"/>
            <a:ext cx="627539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rgbClr val="0000FF"/>
                </a:solidFill>
              </a:rPr>
              <a:t>工事の手順</a:t>
            </a:r>
            <a:r>
              <a:rPr lang="ja-JP" altLang="en-US" sz="2800" b="1" dirty="0">
                <a:solidFill>
                  <a:srgbClr val="0000FF"/>
                </a:solidFill>
              </a:rPr>
              <a:t>１</a:t>
            </a:r>
            <a:r>
              <a:rPr lang="ja-JP" altLang="en-US" sz="2800" b="1" dirty="0" smtClean="0">
                <a:solidFill>
                  <a:srgbClr val="0000FF"/>
                </a:solidFill>
              </a:rPr>
              <a:t>（試掘）</a:t>
            </a:r>
            <a:endParaRPr kumimoji="1" lang="ja-JP" altLang="en-US" sz="2800" b="1" dirty="0">
              <a:solidFill>
                <a:srgbClr val="0000FF"/>
              </a:solidFill>
            </a:endParaRPr>
          </a:p>
        </p:txBody>
      </p:sp>
      <p:pic>
        <p:nvPicPr>
          <p:cNvPr id="8" name="図 7"/>
          <p:cNvPicPr>
            <a:picLocks noChangeAspect="1"/>
          </p:cNvPicPr>
          <p:nvPr/>
        </p:nvPicPr>
        <p:blipFill>
          <a:blip r:embed="rId3"/>
          <a:stretch>
            <a:fillRect/>
          </a:stretch>
        </p:blipFill>
        <p:spPr>
          <a:xfrm>
            <a:off x="139478" y="931991"/>
            <a:ext cx="6023370" cy="3151905"/>
          </a:xfrm>
          <a:prstGeom prst="rect">
            <a:avLst/>
          </a:prstGeom>
        </p:spPr>
      </p:pic>
      <p:pic>
        <p:nvPicPr>
          <p:cNvPr id="9" name="図 8"/>
          <p:cNvPicPr>
            <a:picLocks noChangeAspect="1"/>
          </p:cNvPicPr>
          <p:nvPr/>
        </p:nvPicPr>
        <p:blipFill>
          <a:blip r:embed="rId4"/>
          <a:stretch>
            <a:fillRect/>
          </a:stretch>
        </p:blipFill>
        <p:spPr>
          <a:xfrm>
            <a:off x="6254288" y="1346555"/>
            <a:ext cx="2609314" cy="2737341"/>
          </a:xfrm>
          <a:prstGeom prst="rect">
            <a:avLst/>
          </a:prstGeom>
        </p:spPr>
      </p:pic>
      <p:pic>
        <p:nvPicPr>
          <p:cNvPr id="10" name="図 9"/>
          <p:cNvPicPr>
            <a:picLocks noChangeAspect="1"/>
          </p:cNvPicPr>
          <p:nvPr/>
        </p:nvPicPr>
        <p:blipFill>
          <a:blip r:embed="rId5"/>
          <a:stretch>
            <a:fillRect/>
          </a:stretch>
        </p:blipFill>
        <p:spPr>
          <a:xfrm>
            <a:off x="3212124" y="4558481"/>
            <a:ext cx="2780017" cy="2097206"/>
          </a:xfrm>
          <a:prstGeom prst="rect">
            <a:avLst/>
          </a:prstGeom>
        </p:spPr>
      </p:pic>
      <p:pic>
        <p:nvPicPr>
          <p:cNvPr id="11" name="図 10"/>
          <p:cNvPicPr>
            <a:picLocks noChangeAspect="1"/>
          </p:cNvPicPr>
          <p:nvPr/>
        </p:nvPicPr>
        <p:blipFill>
          <a:blip r:embed="rId6"/>
          <a:stretch>
            <a:fillRect/>
          </a:stretch>
        </p:blipFill>
        <p:spPr>
          <a:xfrm>
            <a:off x="139478" y="4558481"/>
            <a:ext cx="2810500" cy="2133785"/>
          </a:xfrm>
          <a:prstGeom prst="rect">
            <a:avLst/>
          </a:prstGeom>
        </p:spPr>
      </p:pic>
      <p:pic>
        <p:nvPicPr>
          <p:cNvPr id="12" name="図 11"/>
          <p:cNvPicPr>
            <a:picLocks noChangeAspect="1"/>
          </p:cNvPicPr>
          <p:nvPr/>
        </p:nvPicPr>
        <p:blipFill>
          <a:blip r:embed="rId7"/>
          <a:stretch>
            <a:fillRect/>
          </a:stretch>
        </p:blipFill>
        <p:spPr>
          <a:xfrm>
            <a:off x="6188407" y="4558481"/>
            <a:ext cx="2763433" cy="2097206"/>
          </a:xfrm>
          <a:prstGeom prst="rect">
            <a:avLst/>
          </a:prstGeom>
        </p:spPr>
      </p:pic>
    </p:spTree>
    <p:extLst>
      <p:ext uri="{BB962C8B-B14F-4D97-AF65-F5344CB8AC3E}">
        <p14:creationId xmlns:p14="http://schemas.microsoft.com/office/powerpoint/2010/main" val="2126070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の手順２（仮設管設置）</a:t>
            </a:r>
            <a:endParaRPr kumimoji="1" lang="ja-JP" altLang="en-US" sz="2800" b="1" dirty="0">
              <a:solidFill>
                <a:srgbClr val="0000FF"/>
              </a:solidFill>
            </a:endParaRPr>
          </a:p>
        </p:txBody>
      </p:sp>
      <p:pic>
        <p:nvPicPr>
          <p:cNvPr id="6" name="図 5"/>
          <p:cNvPicPr>
            <a:picLocks noChangeAspect="1"/>
          </p:cNvPicPr>
          <p:nvPr/>
        </p:nvPicPr>
        <p:blipFill>
          <a:blip r:embed="rId3"/>
          <a:stretch>
            <a:fillRect/>
          </a:stretch>
        </p:blipFill>
        <p:spPr>
          <a:xfrm>
            <a:off x="150517" y="852264"/>
            <a:ext cx="6023370" cy="3145809"/>
          </a:xfrm>
          <a:prstGeom prst="rect">
            <a:avLst/>
          </a:prstGeom>
        </p:spPr>
      </p:pic>
      <p:pic>
        <p:nvPicPr>
          <p:cNvPr id="7" name="図 6"/>
          <p:cNvPicPr>
            <a:picLocks noChangeAspect="1"/>
          </p:cNvPicPr>
          <p:nvPr/>
        </p:nvPicPr>
        <p:blipFill>
          <a:blip r:embed="rId4"/>
          <a:stretch>
            <a:fillRect/>
          </a:stretch>
        </p:blipFill>
        <p:spPr>
          <a:xfrm>
            <a:off x="6379689" y="1260732"/>
            <a:ext cx="2542252" cy="2737341"/>
          </a:xfrm>
          <a:prstGeom prst="rect">
            <a:avLst/>
          </a:prstGeom>
        </p:spPr>
      </p:pic>
      <p:pic>
        <p:nvPicPr>
          <p:cNvPr id="10" name="図 9"/>
          <p:cNvPicPr>
            <a:picLocks noChangeAspect="1"/>
          </p:cNvPicPr>
          <p:nvPr/>
        </p:nvPicPr>
        <p:blipFill>
          <a:blip r:embed="rId5"/>
          <a:stretch>
            <a:fillRect/>
          </a:stretch>
        </p:blipFill>
        <p:spPr>
          <a:xfrm>
            <a:off x="181558" y="4488321"/>
            <a:ext cx="2794246" cy="2134188"/>
          </a:xfrm>
          <a:prstGeom prst="rect">
            <a:avLst/>
          </a:prstGeom>
        </p:spPr>
      </p:pic>
      <p:pic>
        <p:nvPicPr>
          <p:cNvPr id="11" name="図 10"/>
          <p:cNvPicPr>
            <a:picLocks noChangeAspect="1"/>
          </p:cNvPicPr>
          <p:nvPr/>
        </p:nvPicPr>
        <p:blipFill>
          <a:blip r:embed="rId6"/>
          <a:stretch>
            <a:fillRect/>
          </a:stretch>
        </p:blipFill>
        <p:spPr>
          <a:xfrm>
            <a:off x="3162201" y="4500090"/>
            <a:ext cx="2803057" cy="2122419"/>
          </a:xfrm>
          <a:prstGeom prst="rect">
            <a:avLst/>
          </a:prstGeom>
        </p:spPr>
      </p:pic>
      <p:pic>
        <p:nvPicPr>
          <p:cNvPr id="12" name="図 11"/>
          <p:cNvPicPr>
            <a:picLocks noChangeAspect="1"/>
          </p:cNvPicPr>
          <p:nvPr/>
        </p:nvPicPr>
        <p:blipFill>
          <a:blip r:embed="rId7"/>
          <a:stretch>
            <a:fillRect/>
          </a:stretch>
        </p:blipFill>
        <p:spPr>
          <a:xfrm>
            <a:off x="6166310" y="4488321"/>
            <a:ext cx="2755631" cy="2078916"/>
          </a:xfrm>
          <a:prstGeom prst="rect">
            <a:avLst/>
          </a:prstGeom>
        </p:spPr>
      </p:pic>
    </p:spTree>
    <p:extLst>
      <p:ext uri="{BB962C8B-B14F-4D97-AF65-F5344CB8AC3E}">
        <p14:creationId xmlns:p14="http://schemas.microsoft.com/office/powerpoint/2010/main" val="1901869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の手順３（仮設給水切替）</a:t>
            </a:r>
            <a:endParaRPr kumimoji="1" lang="ja-JP" altLang="en-US" sz="2800" b="1" dirty="0">
              <a:solidFill>
                <a:srgbClr val="0000FF"/>
              </a:solidFill>
            </a:endParaRPr>
          </a:p>
        </p:txBody>
      </p:sp>
      <p:pic>
        <p:nvPicPr>
          <p:cNvPr id="3" name="図 2"/>
          <p:cNvPicPr>
            <a:picLocks noChangeAspect="1"/>
          </p:cNvPicPr>
          <p:nvPr/>
        </p:nvPicPr>
        <p:blipFill>
          <a:blip r:embed="rId3"/>
          <a:stretch>
            <a:fillRect/>
          </a:stretch>
        </p:blipFill>
        <p:spPr>
          <a:xfrm>
            <a:off x="150517" y="845230"/>
            <a:ext cx="6023370" cy="3145809"/>
          </a:xfrm>
          <a:prstGeom prst="rect">
            <a:avLst/>
          </a:prstGeom>
        </p:spPr>
      </p:pic>
      <p:pic>
        <p:nvPicPr>
          <p:cNvPr id="5" name="図 4"/>
          <p:cNvPicPr>
            <a:picLocks noChangeAspect="1"/>
          </p:cNvPicPr>
          <p:nvPr/>
        </p:nvPicPr>
        <p:blipFill>
          <a:blip r:embed="rId4"/>
          <a:stretch>
            <a:fillRect/>
          </a:stretch>
        </p:blipFill>
        <p:spPr>
          <a:xfrm>
            <a:off x="6322946" y="1253698"/>
            <a:ext cx="2627604" cy="2737341"/>
          </a:xfrm>
          <a:prstGeom prst="rect">
            <a:avLst/>
          </a:prstGeom>
        </p:spPr>
      </p:pic>
      <p:pic>
        <p:nvPicPr>
          <p:cNvPr id="6" name="図 5"/>
          <p:cNvPicPr>
            <a:picLocks noChangeAspect="1"/>
          </p:cNvPicPr>
          <p:nvPr/>
        </p:nvPicPr>
        <p:blipFill>
          <a:blip r:embed="rId5"/>
          <a:stretch>
            <a:fillRect/>
          </a:stretch>
        </p:blipFill>
        <p:spPr>
          <a:xfrm>
            <a:off x="150517" y="4344904"/>
            <a:ext cx="2853940" cy="2154147"/>
          </a:xfrm>
          <a:prstGeom prst="rect">
            <a:avLst/>
          </a:prstGeom>
        </p:spPr>
      </p:pic>
      <p:pic>
        <p:nvPicPr>
          <p:cNvPr id="7" name="図 6"/>
          <p:cNvPicPr>
            <a:picLocks noChangeAspect="1"/>
          </p:cNvPicPr>
          <p:nvPr/>
        </p:nvPicPr>
        <p:blipFill>
          <a:blip r:embed="rId6"/>
          <a:stretch>
            <a:fillRect/>
          </a:stretch>
        </p:blipFill>
        <p:spPr>
          <a:xfrm>
            <a:off x="6122150" y="4344904"/>
            <a:ext cx="2836798" cy="2154147"/>
          </a:xfrm>
          <a:prstGeom prst="rect">
            <a:avLst/>
          </a:prstGeom>
        </p:spPr>
      </p:pic>
      <p:pic>
        <p:nvPicPr>
          <p:cNvPr id="8" name="図 7"/>
          <p:cNvPicPr>
            <a:picLocks noChangeAspect="1"/>
          </p:cNvPicPr>
          <p:nvPr/>
        </p:nvPicPr>
        <p:blipFill>
          <a:blip r:embed="rId7"/>
          <a:stretch>
            <a:fillRect/>
          </a:stretch>
        </p:blipFill>
        <p:spPr>
          <a:xfrm>
            <a:off x="3132612" y="4344904"/>
            <a:ext cx="2861383" cy="2154147"/>
          </a:xfrm>
          <a:prstGeom prst="rect">
            <a:avLst/>
          </a:prstGeom>
        </p:spPr>
      </p:pic>
    </p:spTree>
    <p:extLst>
      <p:ext uri="{BB962C8B-B14F-4D97-AF65-F5344CB8AC3E}">
        <p14:creationId xmlns:p14="http://schemas.microsoft.com/office/powerpoint/2010/main" val="1130285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81778" y="118659"/>
            <a:ext cx="2462222" cy="542524"/>
          </a:xfrm>
        </p:spPr>
        <p:txBody>
          <a:bodyPr/>
          <a:lstStyle/>
          <a:p>
            <a:pPr marL="0" indent="0" algn="l">
              <a:buNone/>
            </a:pPr>
            <a:r>
              <a:rPr lang="ja-JP" altLang="en-US" sz="2400" dirty="0" smtClean="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水道工事の</a:t>
            </a:r>
            <a:r>
              <a:rPr lang="ja-JP" altLang="en-US" sz="2400" dirty="0">
                <a:solidFill>
                  <a:srgbClr val="0000CC"/>
                </a:solidFill>
                <a:effectLst>
                  <a:outerShdw blurRad="50800" dist="38100" dir="2700000" algn="tl" rotWithShape="0">
                    <a:prstClr val="black">
                      <a:alpha val="40000"/>
                    </a:prstClr>
                  </a:outerShdw>
                </a:effectLst>
                <a:latin typeface="HGS明朝E" panose="02020900000000000000" pitchFamily="18" charset="-128"/>
                <a:ea typeface="HGS明朝E" panose="02020900000000000000" pitchFamily="18" charset="-128"/>
              </a:rPr>
              <a:t>概要</a:t>
            </a:r>
          </a:p>
        </p:txBody>
      </p:sp>
      <p:sp>
        <p:nvSpPr>
          <p:cNvPr id="4" name="正方形/長方形 3"/>
          <p:cNvSpPr/>
          <p:nvPr/>
        </p:nvSpPr>
        <p:spPr>
          <a:xfrm>
            <a:off x="150517" y="121455"/>
            <a:ext cx="6390960" cy="539728"/>
          </a:xfrm>
          <a:prstGeom prst="rect">
            <a:avLst/>
          </a:prstGeom>
          <a:gradFill>
            <a:gsLst>
              <a:gs pos="0">
                <a:schemeClr val="bg1"/>
              </a:gs>
              <a:gs pos="100000">
                <a:srgbClr val="FFFF00"/>
              </a:gs>
              <a:gs pos="86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00FF"/>
                </a:solidFill>
              </a:rPr>
              <a:t>管</a:t>
            </a:r>
            <a:r>
              <a:rPr lang="ja-JP" altLang="en-US" sz="2800" b="1" dirty="0" smtClean="0">
                <a:solidFill>
                  <a:srgbClr val="0000FF"/>
                </a:solidFill>
              </a:rPr>
              <a:t>路</a:t>
            </a:r>
            <a:r>
              <a:rPr lang="ja-JP" altLang="en-US" sz="2800" b="1" dirty="0">
                <a:solidFill>
                  <a:srgbClr val="0000FF"/>
                </a:solidFill>
              </a:rPr>
              <a:t>工事</a:t>
            </a:r>
            <a:r>
              <a:rPr lang="ja-JP" altLang="en-US" sz="2800" b="1" dirty="0" smtClean="0">
                <a:solidFill>
                  <a:srgbClr val="0000FF"/>
                </a:solidFill>
              </a:rPr>
              <a:t>の手順４（既設管撤去）</a:t>
            </a:r>
            <a:endParaRPr kumimoji="1" lang="ja-JP" altLang="en-US" sz="2800" b="1" dirty="0">
              <a:solidFill>
                <a:srgbClr val="0000FF"/>
              </a:solidFill>
            </a:endParaRPr>
          </a:p>
        </p:txBody>
      </p:sp>
      <p:pic>
        <p:nvPicPr>
          <p:cNvPr id="3" name="図 2"/>
          <p:cNvPicPr>
            <a:picLocks noChangeAspect="1"/>
          </p:cNvPicPr>
          <p:nvPr/>
        </p:nvPicPr>
        <p:blipFill>
          <a:blip r:embed="rId3"/>
          <a:stretch>
            <a:fillRect/>
          </a:stretch>
        </p:blipFill>
        <p:spPr>
          <a:xfrm>
            <a:off x="150517" y="790132"/>
            <a:ext cx="6023370" cy="3145809"/>
          </a:xfrm>
          <a:prstGeom prst="rect">
            <a:avLst/>
          </a:prstGeom>
        </p:spPr>
      </p:pic>
      <p:pic>
        <p:nvPicPr>
          <p:cNvPr id="5" name="図 4"/>
          <p:cNvPicPr>
            <a:picLocks noChangeAspect="1"/>
          </p:cNvPicPr>
          <p:nvPr/>
        </p:nvPicPr>
        <p:blipFill>
          <a:blip r:embed="rId4"/>
          <a:stretch>
            <a:fillRect/>
          </a:stretch>
        </p:blipFill>
        <p:spPr>
          <a:xfrm>
            <a:off x="6416562" y="1198600"/>
            <a:ext cx="2597121" cy="2737341"/>
          </a:xfrm>
          <a:prstGeom prst="rect">
            <a:avLst/>
          </a:prstGeom>
        </p:spPr>
      </p:pic>
      <p:pic>
        <p:nvPicPr>
          <p:cNvPr id="6" name="図 5"/>
          <p:cNvPicPr>
            <a:picLocks noChangeAspect="1"/>
          </p:cNvPicPr>
          <p:nvPr/>
        </p:nvPicPr>
        <p:blipFill>
          <a:blip r:embed="rId5"/>
          <a:stretch>
            <a:fillRect/>
          </a:stretch>
        </p:blipFill>
        <p:spPr>
          <a:xfrm>
            <a:off x="150517" y="4558248"/>
            <a:ext cx="2771840" cy="2064621"/>
          </a:xfrm>
          <a:prstGeom prst="rect">
            <a:avLst/>
          </a:prstGeom>
        </p:spPr>
      </p:pic>
      <p:pic>
        <p:nvPicPr>
          <p:cNvPr id="7" name="図 6"/>
          <p:cNvPicPr>
            <a:picLocks noChangeAspect="1"/>
          </p:cNvPicPr>
          <p:nvPr/>
        </p:nvPicPr>
        <p:blipFill>
          <a:blip r:embed="rId6"/>
          <a:stretch>
            <a:fillRect/>
          </a:stretch>
        </p:blipFill>
        <p:spPr>
          <a:xfrm>
            <a:off x="3133067" y="4558248"/>
            <a:ext cx="2835328" cy="2115334"/>
          </a:xfrm>
          <a:prstGeom prst="rect">
            <a:avLst/>
          </a:prstGeom>
        </p:spPr>
      </p:pic>
      <p:pic>
        <p:nvPicPr>
          <p:cNvPr id="8" name="図 7"/>
          <p:cNvPicPr>
            <a:picLocks noChangeAspect="1"/>
          </p:cNvPicPr>
          <p:nvPr/>
        </p:nvPicPr>
        <p:blipFill>
          <a:blip r:embed="rId7"/>
          <a:stretch>
            <a:fillRect/>
          </a:stretch>
        </p:blipFill>
        <p:spPr>
          <a:xfrm>
            <a:off x="6179105" y="4506917"/>
            <a:ext cx="2834578" cy="2115952"/>
          </a:xfrm>
          <a:prstGeom prst="rect">
            <a:avLst/>
          </a:prstGeom>
        </p:spPr>
      </p:pic>
    </p:spTree>
    <p:extLst>
      <p:ext uri="{BB962C8B-B14F-4D97-AF65-F5344CB8AC3E}">
        <p14:creationId xmlns:p14="http://schemas.microsoft.com/office/powerpoint/2010/main" val="107966300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gif"/></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lt1"/>
        </a:solidFill>
        <a:ln w="9525" cmpd="sng">
          <a:solidFill>
            <a:schemeClr val="lt1">
              <a:shade val="50000"/>
            </a:schemeClr>
          </a:solidFill>
        </a:ln>
      </a:spPr>
      <a:bodyPr wrap="square" numCol="1" spcCol="360000" rtlCol="0" anchor="ctr"/>
      <a:lstStyle>
        <a:defPPr marL="285750" indent="-285750">
          <a:lnSpc>
            <a:spcPct val="150000"/>
          </a:lnSpc>
          <a:buBlip>
            <a:blip xmlns:r="http://schemas.openxmlformats.org/officeDocument/2006/relationships" r:embed="rId1"/>
          </a:buBlip>
          <a:defRPr sz="1800" dirty="0" smtClean="0">
            <a:solidFill>
              <a:schemeClr val="dk1"/>
            </a:solidFill>
            <a:latin typeface="HG丸ｺﾞｼｯｸM-PRO" pitchFamily="50" charset="-128"/>
            <a:ea typeface="HG丸ｺﾞｼｯｸM-PRO" pitchFamily="50" charset="-128"/>
          </a:defRPr>
        </a:defPPr>
      </a:lstStyle>
      <a:style>
        <a:lnRef idx="0">
          <a:scrgbClr r="0" g="0" b="0"/>
        </a:lnRef>
        <a:fillRef idx="0">
          <a:scrgbClr r="0" g="0" b="0"/>
        </a:fillRef>
        <a:effectRef idx="0">
          <a:scrgbClr r="0" g="0" b="0"/>
        </a:effectRef>
        <a:fontRef idx="minor">
          <a:schemeClr val="dk1"/>
        </a:fontRef>
      </a:style>
    </a:txDef>
  </a:objectDefaults>
  <a:extraClrSchemeLst/>
</a:theme>
</file>

<file path=ppt/theme/theme4.xml><?xml version="1.0" encoding="utf-8"?>
<a:theme xmlns:a="http://schemas.openxmlformats.org/drawingml/2006/main" name="プッシュピン">
  <a:themeElements>
    <a:clrScheme name="プッシュピン">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プッシュピン">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プッシュピン">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2518</TotalTime>
  <Words>5664</Words>
  <Application>Microsoft Office PowerPoint</Application>
  <PresentationFormat>画面に合わせる (4:3)</PresentationFormat>
  <Paragraphs>695</Paragraphs>
  <Slides>21</Slides>
  <Notes>21</Notes>
  <HiddenSlides>0</HiddenSlides>
  <MMClips>0</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21</vt:i4>
      </vt:variant>
    </vt:vector>
  </HeadingPairs>
  <TitlesOfParts>
    <vt:vector size="38" baseType="lpstr">
      <vt:lpstr>HGS明朝E</vt:lpstr>
      <vt:lpstr>HGｺﾞｼｯｸM</vt:lpstr>
      <vt:lpstr>HG丸ｺﾞｼｯｸM-PRO</vt:lpstr>
      <vt:lpstr>ＭＳ Ｐゴシック</vt:lpstr>
      <vt:lpstr>游ゴシック</vt:lpstr>
      <vt:lpstr>Arial</vt:lpstr>
      <vt:lpstr>Brush Script MT</vt:lpstr>
      <vt:lpstr>Calibri</vt:lpstr>
      <vt:lpstr>Constantia</vt:lpstr>
      <vt:lpstr>Franklin Gothic Book</vt:lpstr>
      <vt:lpstr>Georgia</vt:lpstr>
      <vt:lpstr>Rage Italic</vt:lpstr>
      <vt:lpstr>Trebuchet MS</vt:lpstr>
      <vt:lpstr>1_スリップストリーム</vt:lpstr>
      <vt:lpstr>スリップストリーム</vt:lpstr>
      <vt:lpstr>Office ​​テーマ</vt:lpstr>
      <vt:lpstr>プッシュピン</vt:lpstr>
      <vt:lpstr>～水道事業の現場から～</vt:lpstr>
      <vt:lpstr>PowerPoint プレゼンテーション</vt:lpstr>
      <vt:lpstr>水道工事（管路更新）の目的</vt:lpstr>
      <vt:lpstr>水道工事の目的</vt:lpstr>
      <vt:lpstr>水道工事の概要</vt:lpstr>
      <vt:lpstr>水道工事の概要</vt:lpstr>
      <vt:lpstr>水道工事の概要</vt:lpstr>
      <vt:lpstr>水道工事の概要</vt:lpstr>
      <vt:lpstr>水道工事の概要</vt:lpstr>
      <vt:lpstr>水道工事の概要</vt:lpstr>
      <vt:lpstr>水道工事の概要</vt:lpstr>
      <vt:lpstr>水道工事の概要</vt:lpstr>
      <vt:lpstr>水道工事の概要</vt:lpstr>
      <vt:lpstr>水道工事の概要</vt:lpstr>
      <vt:lpstr>これからの施設更新</vt:lpstr>
      <vt:lpstr>これからの施設更新</vt:lpstr>
      <vt:lpstr>これからの施設更新</vt:lpstr>
      <vt:lpstr>これからの施設更新</vt:lpstr>
      <vt:lpstr>これからの施設更新</vt:lpstr>
      <vt:lpstr>これからの施設更新</vt:lpstr>
      <vt:lpstr>水道事業の施設更新について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水道事業のｇ</dc:title>
  <dc:creator>J4059</dc:creator>
  <cp:lastModifiedBy>J4024</cp:lastModifiedBy>
  <cp:revision>164</cp:revision>
  <cp:lastPrinted>2023-07-27T08:11:41Z</cp:lastPrinted>
  <dcterms:created xsi:type="dcterms:W3CDTF">2023-07-25T23:37:45Z</dcterms:created>
  <dcterms:modified xsi:type="dcterms:W3CDTF">2023-10-06T04:09:18Z</dcterms:modified>
</cp:coreProperties>
</file>