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85" r:id="rId3"/>
    <p:sldId id="266" r:id="rId4"/>
    <p:sldId id="259" r:id="rId5"/>
    <p:sldId id="289" r:id="rId6"/>
    <p:sldId id="290" r:id="rId7"/>
    <p:sldId id="272" r:id="rId8"/>
    <p:sldId id="273" r:id="rId9"/>
    <p:sldId id="281" r:id="rId10"/>
    <p:sldId id="263" r:id="rId11"/>
    <p:sldId id="275" r:id="rId12"/>
    <p:sldId id="278" r:id="rId13"/>
    <p:sldId id="279" r:id="rId14"/>
    <p:sldId id="283" r:id="rId15"/>
    <p:sldId id="286" r:id="rId16"/>
    <p:sldId id="280" r:id="rId17"/>
    <p:sldId id="284" r:id="rId18"/>
    <p:sldId id="264" r:id="rId19"/>
    <p:sldId id="274" r:id="rId20"/>
    <p:sldId id="268" r:id="rId21"/>
    <p:sldId id="269" r:id="rId22"/>
  </p:sldIdLst>
  <p:sldSz cx="12192000" cy="6858000"/>
  <p:notesSz cx="6735763"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79" autoAdjust="0"/>
    <p:restoredTop sz="68921" autoAdjust="0"/>
  </p:normalViewPr>
  <p:slideViewPr>
    <p:cSldViewPr snapToGrid="0">
      <p:cViewPr varScale="1">
        <p:scale>
          <a:sx n="50" d="100"/>
          <a:sy n="50" d="100"/>
        </p:scale>
        <p:origin x="124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0" cy="49534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5" y="1"/>
            <a:ext cx="2918830" cy="495348"/>
          </a:xfrm>
          <a:prstGeom prst="rect">
            <a:avLst/>
          </a:prstGeom>
        </p:spPr>
        <p:txBody>
          <a:bodyPr vert="horz" lIns="91440" tIns="45720" rIns="91440" bIns="45720" rtlCol="0"/>
          <a:lstStyle>
            <a:lvl1pPr algn="r">
              <a:defRPr sz="1200"/>
            </a:lvl1pPr>
          </a:lstStyle>
          <a:p>
            <a:fld id="{0E39E4EF-E413-4209-A87C-986C7EDF95F8}" type="datetimeFigureOut">
              <a:rPr kumimoji="1" lang="ja-JP" altLang="en-US" smtClean="0"/>
              <a:t>2023/8/29</a:t>
            </a:fld>
            <a:endParaRPr kumimoji="1" lang="ja-JP" altLang="en-US"/>
          </a:p>
        </p:txBody>
      </p:sp>
      <p:sp>
        <p:nvSpPr>
          <p:cNvPr id="4" name="フッター プレースホルダー 3"/>
          <p:cNvSpPr>
            <a:spLocks noGrp="1"/>
          </p:cNvSpPr>
          <p:nvPr>
            <p:ph type="ftr" sz="quarter" idx="2"/>
          </p:nvPr>
        </p:nvSpPr>
        <p:spPr>
          <a:xfrm>
            <a:off x="1" y="9377320"/>
            <a:ext cx="2918830" cy="49534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5" y="9377320"/>
            <a:ext cx="2918830" cy="495347"/>
          </a:xfrm>
          <a:prstGeom prst="rect">
            <a:avLst/>
          </a:prstGeom>
        </p:spPr>
        <p:txBody>
          <a:bodyPr vert="horz" lIns="91440" tIns="45720" rIns="91440" bIns="45720" rtlCol="0" anchor="b"/>
          <a:lstStyle>
            <a:lvl1pPr algn="r">
              <a:defRPr sz="1200"/>
            </a:lvl1pPr>
          </a:lstStyle>
          <a:p>
            <a:fld id="{B3C8F0D8-EAC1-4D95-BAE8-187190709034}" type="slidenum">
              <a:rPr kumimoji="1" lang="ja-JP" altLang="en-US" smtClean="0"/>
              <a:t>‹#›</a:t>
            </a:fld>
            <a:endParaRPr kumimoji="1" lang="ja-JP" altLang="en-US"/>
          </a:p>
        </p:txBody>
      </p:sp>
    </p:spTree>
    <p:extLst>
      <p:ext uri="{BB962C8B-B14F-4D97-AF65-F5344CB8AC3E}">
        <p14:creationId xmlns:p14="http://schemas.microsoft.com/office/powerpoint/2010/main" val="2355667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0" cy="49534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5" y="1"/>
            <a:ext cx="2918830" cy="495348"/>
          </a:xfrm>
          <a:prstGeom prst="rect">
            <a:avLst/>
          </a:prstGeom>
        </p:spPr>
        <p:txBody>
          <a:bodyPr vert="horz" lIns="91440" tIns="45720" rIns="91440" bIns="45720" rtlCol="0"/>
          <a:lstStyle>
            <a:lvl1pPr algn="r">
              <a:defRPr sz="1200"/>
            </a:lvl1pPr>
          </a:lstStyle>
          <a:p>
            <a:fld id="{4C07CD86-7657-427B-8B1C-A3E7C57EBC56}" type="datetimeFigureOut">
              <a:rPr kumimoji="1" lang="ja-JP" altLang="en-US" smtClean="0"/>
              <a:t>2023/8/29</a:t>
            </a:fld>
            <a:endParaRPr kumimoji="1" lang="ja-JP" altLang="en-US"/>
          </a:p>
        </p:txBody>
      </p:sp>
      <p:sp>
        <p:nvSpPr>
          <p:cNvPr id="4" name="スライド イメージ プレースホルダー 3"/>
          <p:cNvSpPr>
            <a:spLocks noGrp="1" noRot="1" noChangeAspect="1"/>
          </p:cNvSpPr>
          <p:nvPr>
            <p:ph type="sldImg" idx="2"/>
          </p:nvPr>
        </p:nvSpPr>
        <p:spPr>
          <a:xfrm>
            <a:off x="404813" y="1231900"/>
            <a:ext cx="5926137" cy="33337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51224"/>
            <a:ext cx="5388610" cy="388736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377320"/>
            <a:ext cx="2918830" cy="49534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5" y="9377320"/>
            <a:ext cx="2918830" cy="495347"/>
          </a:xfrm>
          <a:prstGeom prst="rect">
            <a:avLst/>
          </a:prstGeom>
        </p:spPr>
        <p:txBody>
          <a:bodyPr vert="horz" lIns="91440" tIns="45720" rIns="91440" bIns="45720" rtlCol="0" anchor="b"/>
          <a:lstStyle>
            <a:lvl1pPr algn="r">
              <a:defRPr sz="1200"/>
            </a:lvl1pPr>
          </a:lstStyle>
          <a:p>
            <a:fld id="{21C050C6-1F40-4BC2-964E-07F96EDA834B}" type="slidenum">
              <a:rPr kumimoji="1" lang="ja-JP" altLang="en-US" smtClean="0"/>
              <a:t>‹#›</a:t>
            </a:fld>
            <a:endParaRPr kumimoji="1" lang="ja-JP" altLang="en-US"/>
          </a:p>
        </p:txBody>
      </p:sp>
    </p:spTree>
    <p:extLst>
      <p:ext uri="{BB962C8B-B14F-4D97-AF65-F5344CB8AC3E}">
        <p14:creationId xmlns:p14="http://schemas.microsoft.com/office/powerpoint/2010/main" val="37599402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続きまして、甲府市の下水道事業について説明します。</a:t>
            </a:r>
            <a:endParaRPr kumimoji="1" lang="en-US" altLang="ja-JP" dirty="0" smtClean="0"/>
          </a:p>
          <a:p>
            <a:endParaRPr kumimoji="1" lang="en-US" altLang="ja-JP" dirty="0" smtClean="0"/>
          </a:p>
          <a:p>
            <a:r>
              <a:rPr kumimoji="1" lang="ja-JP" altLang="en-US" dirty="0" smtClean="0"/>
              <a:t>水道施設同様に、下水道も、老朽化や地震の対策が重要です。</a:t>
            </a:r>
            <a:endParaRPr kumimoji="1" lang="en-US" altLang="ja-JP" dirty="0" smtClean="0"/>
          </a:p>
          <a:p>
            <a:r>
              <a:rPr kumimoji="1" lang="ja-JP" altLang="en-US" dirty="0" smtClean="0"/>
              <a:t>下水道事業につきましても、多くの事業がある中で、施設更新について実際にどのような工事を行っているのか、</a:t>
            </a:r>
            <a:endParaRPr kumimoji="1" lang="en-US" altLang="ja-JP" dirty="0" smtClean="0"/>
          </a:p>
          <a:p>
            <a:r>
              <a:rPr kumimoji="1" lang="ja-JP" altLang="en-US" dirty="0" smtClean="0"/>
              <a:t>水道事業同様に現場の視点から説明させていただきます。</a:t>
            </a:r>
            <a:endParaRPr kumimoji="1" lang="ja-JP" altLang="en-US" dirty="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1</a:t>
            </a:fld>
            <a:endParaRPr kumimoji="1" lang="ja-JP" altLang="en-US"/>
          </a:p>
        </p:txBody>
      </p:sp>
    </p:spTree>
    <p:extLst>
      <p:ext uri="{BB962C8B-B14F-4D97-AF65-F5344CB8AC3E}">
        <p14:creationId xmlns:p14="http://schemas.microsoft.com/office/powerpoint/2010/main" val="3145479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２つ目は、下水道総合地震対策事業です。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下水道は、電気、水道やガスと並んで私たちの生活を支える重要なライフラインの一つです。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スクリーンをご覧ください。左上のイメージ図をご覧ください。</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このように、ライフラインが地震により被災した場合に下水道は代替手段がないことがわかります。仮設トイレはありますが、汚水の処理はできていなせん。</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もし、地震により下水道施設が被災した場合、トイレやお風呂等が使えなくなるだけでなく、下水の流出による公衆衛生の悪化や地盤の液状化によるマンホールの浮上により、道路をふさいでしまい災害復旧活動への支障となる恐れがあ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左下が地震による地盤の液状化による下水道の被害イメージです。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これらのことから、下水道には総合地震対策が必要となります。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総合地震対策とは、このような事態を回避し、地震時においても下水道の機能を確保できるよう、重要な施設の耐震化を図る「防災」と被災を想定して被害の最小化を図る「減災」を組み合わせたものです。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地震対策の「防災」は、主に管路・処理場・ポンプ場施設の耐震化です。「減災」はマンホールトイレの設置が中心です。</a:t>
            </a:r>
          </a:p>
          <a:p>
            <a:r>
              <a:rPr kumimoji="1" lang="ja-JP" altLang="en-US" dirty="0" smtClean="0"/>
              <a:t>次に、防災対策と減災対策について説明します。</a:t>
            </a:r>
            <a:endParaRPr kumimoji="1" lang="ja-JP" altLang="en-US" dirty="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10</a:t>
            </a:fld>
            <a:endParaRPr kumimoji="1" lang="ja-JP" altLang="en-US"/>
          </a:p>
        </p:txBody>
      </p:sp>
    </p:spTree>
    <p:extLst>
      <p:ext uri="{BB962C8B-B14F-4D97-AF65-F5344CB8AC3E}">
        <p14:creationId xmlns:p14="http://schemas.microsoft.com/office/powerpoint/2010/main" val="3526808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防災対策は、下水道施設の耐震化です。</a:t>
            </a:r>
            <a:endParaRPr kumimoji="1" lang="en-US" altLang="ja-JP" dirty="0" smtClean="0"/>
          </a:p>
          <a:p>
            <a:endParaRPr kumimoji="1" lang="en-US" altLang="ja-JP" dirty="0" smtClean="0"/>
          </a:p>
          <a:p>
            <a:r>
              <a:rPr kumimoji="1" lang="ja-JP" altLang="en-US" dirty="0" smtClean="0"/>
              <a:t>耐震化は、施設の構造補強等ばかりではなく、様々な工事を行います。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スクリーンをご覧ください。右上のイメージ図をご覧ください。</a:t>
            </a:r>
            <a:endParaRPr kumimoji="1" lang="en-US" altLang="ja-JP" dirty="0" smtClean="0"/>
          </a:p>
          <a:p>
            <a:r>
              <a:rPr kumimoji="1" lang="ja-JP" altLang="en-US" dirty="0" smtClean="0"/>
              <a:t>マンホールと管</a:t>
            </a:r>
            <a:r>
              <a:rPr kumimoji="1" lang="ja-JP" altLang="en-US" dirty="0" err="1" smtClean="0"/>
              <a:t>きょの</a:t>
            </a:r>
            <a:r>
              <a:rPr kumimoji="1" lang="ja-JP" altLang="en-US" dirty="0" smtClean="0"/>
              <a:t>接続部は、外力に対して、あえて可動する構造にして力を逃がし、損傷を防ぎます。</a:t>
            </a:r>
            <a:endParaRPr kumimoji="1" lang="en-US" altLang="ja-JP" dirty="0" smtClean="0"/>
          </a:p>
          <a:p>
            <a:endParaRPr kumimoji="1" lang="en-US" altLang="ja-JP" dirty="0" smtClean="0"/>
          </a:p>
          <a:p>
            <a:r>
              <a:rPr kumimoji="1" lang="ja-JP" altLang="en-US" dirty="0" smtClean="0"/>
              <a:t>また、下の図にあるような液状化によるマンホールの浮き上がりには、重しを</a:t>
            </a:r>
            <a:r>
              <a:rPr kumimoji="1" lang="ja-JP" altLang="en-US" dirty="0" smtClean="0"/>
              <a:t>設置することで抑制</a:t>
            </a:r>
            <a:r>
              <a:rPr kumimoji="1" lang="ja-JP" altLang="en-US" dirty="0" smtClean="0"/>
              <a:t>します。</a:t>
            </a:r>
            <a:endParaRPr kumimoji="1" lang="en-US" altLang="ja-JP" dirty="0" smtClean="0"/>
          </a:p>
          <a:p>
            <a:endParaRPr kumimoji="1" lang="en-US" altLang="ja-JP" dirty="0" smtClean="0"/>
          </a:p>
          <a:p>
            <a:pPr marL="0" lvl="0" indent="0">
              <a:buFont typeface="Arial" panose="020B0604020202020204" pitchFamily="34" charset="0"/>
              <a:buNone/>
            </a:pPr>
            <a:r>
              <a:rPr lang="ja-JP" altLang="en-US" dirty="0" smtClean="0"/>
              <a:t>ここで、本市でも行っている</a:t>
            </a:r>
            <a:r>
              <a:rPr kumimoji="1" lang="ja-JP" altLang="en-US" dirty="0" smtClean="0"/>
              <a:t>「</a:t>
            </a:r>
            <a:r>
              <a:rPr lang="ja-JP" altLang="en-US" b="0" dirty="0" smtClean="0">
                <a:solidFill>
                  <a:srgbClr val="FF0000"/>
                </a:solidFill>
              </a:rPr>
              <a:t>可とう継手設置」と「</a:t>
            </a:r>
            <a:r>
              <a:rPr kumimoji="1" lang="ja-JP" altLang="en-US" b="0" dirty="0" smtClean="0">
                <a:solidFill>
                  <a:srgbClr val="FF0000"/>
                </a:solidFill>
              </a:rPr>
              <a:t>重量化ブロック設置」</a:t>
            </a:r>
            <a:r>
              <a:rPr lang="ja-JP" altLang="en-US" dirty="0" smtClean="0"/>
              <a:t>（赤字）について、次に詳しく説明します。</a:t>
            </a:r>
            <a:endParaRPr lang="en-US" altLang="ja-JP" dirty="0" smtClean="0"/>
          </a:p>
          <a:p>
            <a:endParaRPr kumimoji="1" lang="ja-JP" altLang="en-US" dirty="0" smtClean="0"/>
          </a:p>
          <a:p>
            <a:endParaRPr kumimoji="1" lang="ja-JP" altLang="en-US" b="0" dirty="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11</a:t>
            </a:fld>
            <a:endParaRPr kumimoji="1" lang="ja-JP" altLang="en-US"/>
          </a:p>
        </p:txBody>
      </p:sp>
    </p:spTree>
    <p:extLst>
      <p:ext uri="{BB962C8B-B14F-4D97-AF65-F5344CB8AC3E}">
        <p14:creationId xmlns:p14="http://schemas.microsoft.com/office/powerpoint/2010/main" val="650369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はじめに、可とう継手です。スクリーンをご覧ください。こちらのイメージ図ですが、</a:t>
            </a:r>
            <a:endParaRPr kumimoji="1" lang="en-US" altLang="ja-JP" dirty="0" smtClean="0"/>
          </a:p>
          <a:p>
            <a:pPr marL="0" indent="0">
              <a:buFont typeface="Arial" panose="020B0604020202020204" pitchFamily="34" charset="0"/>
              <a:buNone/>
            </a:pPr>
            <a:r>
              <a:rPr kumimoji="1" lang="ja-JP" altLang="en-US" dirty="0" smtClean="0"/>
              <a:t>左側は、新設時に設置するゴム製の可とう継手です。</a:t>
            </a:r>
            <a:endParaRPr kumimoji="1" lang="en-US" altLang="ja-JP" dirty="0" smtClean="0"/>
          </a:p>
          <a:p>
            <a:pPr marL="0" indent="0">
              <a:buFont typeface="Arial" panose="020B0604020202020204" pitchFamily="34" charset="0"/>
              <a:buNone/>
            </a:pPr>
            <a:r>
              <a:rPr kumimoji="1" lang="ja-JP" altLang="en-US" dirty="0" smtClean="0"/>
              <a:t>地震の揺れによりマンホールと管</a:t>
            </a:r>
            <a:r>
              <a:rPr kumimoji="1" lang="ja-JP" altLang="en-US" dirty="0" err="1" smtClean="0"/>
              <a:t>きょの</a:t>
            </a:r>
            <a:r>
              <a:rPr kumimoji="1" lang="ja-JP" altLang="en-US" dirty="0" smtClean="0"/>
              <a:t>接続部分が破損するため、ゴム製の可とう継手をマンホールと管きょの接続部分に設置して、</a:t>
            </a:r>
            <a:endParaRPr kumimoji="1" lang="en-US" altLang="ja-JP" dirty="0" smtClean="0"/>
          </a:p>
          <a:p>
            <a:pPr marL="0" indent="0">
              <a:buFont typeface="Arial" panose="020B0604020202020204" pitchFamily="34" charset="0"/>
              <a:buNone/>
            </a:pPr>
            <a:r>
              <a:rPr kumimoji="1" lang="ja-JP" altLang="en-US" dirty="0" smtClean="0"/>
              <a:t>柔軟な構造とすることにより地震時の揺れを吸収し、破損を回避します。</a:t>
            </a:r>
            <a:endParaRPr kumimoji="1" lang="en-US" altLang="ja-JP" dirty="0" smtClean="0"/>
          </a:p>
          <a:p>
            <a:pPr marL="0" indent="0">
              <a:buFont typeface="Arial" panose="020B0604020202020204" pitchFamily="34" charset="0"/>
              <a:buNone/>
            </a:pPr>
            <a:endParaRPr kumimoji="1" lang="en-US" altLang="ja-JP" dirty="0" smtClean="0"/>
          </a:p>
          <a:p>
            <a:pPr marL="0" indent="0">
              <a:buFont typeface="Arial" panose="020B0604020202020204" pitchFamily="34" charset="0"/>
              <a:buNone/>
            </a:pPr>
            <a:r>
              <a:rPr kumimoji="1" lang="ja-JP" altLang="en-US" dirty="0" smtClean="0"/>
              <a:t>右側は、既設管路に後から設置する可とう継手です。</a:t>
            </a:r>
            <a:endParaRPr kumimoji="1" lang="en-US" altLang="ja-JP" dirty="0" smtClean="0"/>
          </a:p>
          <a:p>
            <a:pPr marL="0" indent="0">
              <a:buFont typeface="Arial" panose="020B0604020202020204" pitchFamily="34" charset="0"/>
              <a:buNone/>
            </a:pPr>
            <a:r>
              <a:rPr kumimoji="1" lang="ja-JP" altLang="en-US" dirty="0" smtClean="0"/>
              <a:t>マンホール近くの管</a:t>
            </a:r>
            <a:r>
              <a:rPr kumimoji="1" lang="ja-JP" altLang="en-US" dirty="0" err="1" smtClean="0"/>
              <a:t>きょの</a:t>
            </a:r>
            <a:r>
              <a:rPr kumimoji="1" lang="ja-JP" altLang="en-US" dirty="0" smtClean="0"/>
              <a:t>内側を一周する形で溝（誘導目地と呼びます）を掘ります。</a:t>
            </a:r>
            <a:endParaRPr kumimoji="1" lang="en-US" altLang="ja-JP" dirty="0" smtClean="0"/>
          </a:p>
          <a:p>
            <a:pPr marL="0" indent="0">
              <a:buFont typeface="Arial" panose="020B0604020202020204" pitchFamily="34" charset="0"/>
              <a:buNone/>
            </a:pPr>
            <a:r>
              <a:rPr kumimoji="1" lang="ja-JP" altLang="en-US" dirty="0" smtClean="0"/>
              <a:t>そして、溝を隠すようにゴム製の可とう継手を設置します。地震時には、揺れにより溝から管</a:t>
            </a:r>
            <a:r>
              <a:rPr kumimoji="1" lang="ja-JP" altLang="en-US" dirty="0" err="1" smtClean="0"/>
              <a:t>きょが</a:t>
            </a:r>
            <a:r>
              <a:rPr kumimoji="1" lang="ja-JP" altLang="en-US" dirty="0" smtClean="0"/>
              <a:t>ひび割れ、可とう性を帯びることで揺れを吸収し、</a:t>
            </a:r>
            <a:endParaRPr kumimoji="1" lang="en-US" altLang="ja-JP" dirty="0" smtClean="0"/>
          </a:p>
          <a:p>
            <a:pPr marL="0" indent="0">
              <a:buFont typeface="Arial" panose="020B0604020202020204" pitchFamily="34" charset="0"/>
              <a:buNone/>
            </a:pPr>
            <a:r>
              <a:rPr kumimoji="1" lang="ja-JP" altLang="en-US" dirty="0" smtClean="0"/>
              <a:t>破損を回避します。このような仕組みとなっています。</a:t>
            </a:r>
            <a:endParaRPr kumimoji="1" lang="en-US" altLang="ja-JP" dirty="0" smtClean="0"/>
          </a:p>
          <a:p>
            <a:r>
              <a:rPr kumimoji="1" lang="ja-JP" altLang="en-US" dirty="0" smtClean="0"/>
              <a:t>　</a:t>
            </a:r>
            <a:endParaRPr kumimoji="1" lang="en-US" altLang="ja-JP" dirty="0" smtClean="0"/>
          </a:p>
          <a:p>
            <a:r>
              <a:rPr kumimoji="1" lang="ja-JP" altLang="en-US" dirty="0" smtClean="0"/>
              <a:t>両施工方法とも、甲府市での実績があります。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12</a:t>
            </a:fld>
            <a:endParaRPr kumimoji="1" lang="ja-JP" altLang="en-US"/>
          </a:p>
        </p:txBody>
      </p:sp>
    </p:spTree>
    <p:extLst>
      <p:ext uri="{BB962C8B-B14F-4D97-AF65-F5344CB8AC3E}">
        <p14:creationId xmlns:p14="http://schemas.microsoft.com/office/powerpoint/2010/main" val="3081245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次に、マンホールの浮上防止対策です。</a:t>
            </a:r>
            <a:endParaRPr kumimoji="1" lang="en-US" altLang="ja-JP" dirty="0" smtClean="0"/>
          </a:p>
          <a:p>
            <a:endParaRPr kumimoji="1" lang="en-US" altLang="ja-JP" dirty="0" smtClean="0"/>
          </a:p>
          <a:p>
            <a:r>
              <a:rPr kumimoji="1" lang="ja-JP" altLang="en-US" dirty="0" smtClean="0"/>
              <a:t>地震発生時に周辺地盤の土質、地下水位等の条件が揃うと、地盤が液状化状態</a:t>
            </a:r>
            <a:r>
              <a:rPr kumimoji="1" lang="en-US" altLang="ja-JP" dirty="0" smtClean="0"/>
              <a:t>※</a:t>
            </a:r>
            <a:r>
              <a:rPr kumimoji="1" lang="ja-JP" altLang="en-US" dirty="0" smtClean="0"/>
              <a:t>となり、マンホールや管</a:t>
            </a:r>
            <a:r>
              <a:rPr kumimoji="1" lang="ja-JP" altLang="en-US" dirty="0" err="1" smtClean="0"/>
              <a:t>きょが</a:t>
            </a:r>
            <a:r>
              <a:rPr kumimoji="1" lang="ja-JP" altLang="en-US" dirty="0" smtClean="0"/>
              <a:t>押し上げられます。</a:t>
            </a:r>
            <a:endParaRPr kumimoji="1" lang="en-US" altLang="ja-JP" dirty="0" smtClean="0"/>
          </a:p>
          <a:p>
            <a:r>
              <a:rPr kumimoji="1" lang="ja-JP" altLang="en-US" dirty="0" smtClean="0"/>
              <a:t>また、マンホールが浮上すると道路をふさいでしまうため災害復旧活動に支障となります。</a:t>
            </a:r>
            <a:endParaRPr kumimoji="1" lang="en-US" altLang="ja-JP" dirty="0" smtClean="0"/>
          </a:p>
          <a:p>
            <a:r>
              <a:rPr kumimoji="1" lang="ja-JP" altLang="en-US" dirty="0" smtClean="0"/>
              <a:t>この浮上を防止する対策の一つが、重量化ブロックを設置する工法です。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dirty="0" smtClean="0"/>
              <a:t>スクリーンをご覧ください</a:t>
            </a:r>
            <a:r>
              <a:rPr kumimoji="1" lang="ja-JP" altLang="en-US" dirty="0" smtClean="0"/>
              <a:t>。２つの工法があります。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dirty="0" smtClean="0"/>
              <a:t>左側がマンホールの躯体内にブロックを積むタイプで、直接、マンホールにブロック荷重が載ります。周囲を掘削する必要がない工法です。</a:t>
            </a:r>
            <a:endParaRPr kumimoji="1" lang="en-US" altLang="ja-JP" dirty="0" smtClean="0"/>
          </a:p>
          <a:p>
            <a:pPr marL="0" indent="0">
              <a:buFont typeface="Arial" panose="020B0604020202020204" pitchFamily="34" charset="0"/>
              <a:buNone/>
            </a:pPr>
            <a:r>
              <a:rPr kumimoji="1" lang="ja-JP" altLang="en-US" dirty="0" smtClean="0"/>
              <a:t>右側がマンホールの躯体外側にリング状のブロックを設置するタイプです。前者と違い、周囲を掘削する必要があります。</a:t>
            </a:r>
            <a:endParaRPr kumimoji="1" lang="en-US" altLang="ja-JP" dirty="0" smtClean="0"/>
          </a:p>
          <a:p>
            <a:pPr marL="0" indent="0">
              <a:buFont typeface="Arial" panose="020B0604020202020204" pitchFamily="34" charset="0"/>
              <a:buNone/>
            </a:pPr>
            <a:endParaRPr kumimoji="1" lang="en-US" altLang="ja-JP" dirty="0" smtClean="0"/>
          </a:p>
          <a:p>
            <a:pPr marL="0" indent="0">
              <a:buFont typeface="Arial" panose="020B0604020202020204" pitchFamily="34" charset="0"/>
              <a:buNone/>
            </a:pPr>
            <a:r>
              <a:rPr kumimoji="1" lang="ja-JP" altLang="en-US" dirty="0" smtClean="0"/>
              <a:t>（両工法</a:t>
            </a:r>
            <a:r>
              <a:rPr kumimoji="1" lang="ja-JP" altLang="en-US" dirty="0" smtClean="0"/>
              <a:t>とも、設置するブロックの重さは、液状化によるマンホールにかかる浮力を算定した上で決めます</a:t>
            </a:r>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13</a:t>
            </a:fld>
            <a:endParaRPr kumimoji="1" lang="ja-JP" altLang="en-US"/>
          </a:p>
        </p:txBody>
      </p:sp>
    </p:spTree>
    <p:extLst>
      <p:ext uri="{BB962C8B-B14F-4D97-AF65-F5344CB8AC3E}">
        <p14:creationId xmlns:p14="http://schemas.microsoft.com/office/powerpoint/2010/main" val="1627189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こちらが実際の局発注の重量化ブロック設置工事の写真です。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上段がマンホールの内側に重りを設置するインナーウェイト工法です。</a:t>
            </a:r>
            <a:endParaRPr kumimoji="1" lang="en-US" altLang="ja-JP" dirty="0" smtClean="0"/>
          </a:p>
          <a:p>
            <a:pPr marL="0" indent="0">
              <a:buFont typeface="Arial" panose="020B0604020202020204" pitchFamily="34" charset="0"/>
              <a:buNone/>
            </a:pPr>
            <a:r>
              <a:rPr kumimoji="1" lang="ja-JP" altLang="en-US" dirty="0" smtClean="0"/>
              <a:t>マンホールの周辺に地下埋設物や水路等の構造物があり、掘削の支障となる場合に有利な工法です。</a:t>
            </a:r>
            <a:endParaRPr kumimoji="1" lang="en-US" altLang="ja-JP" dirty="0" smtClean="0"/>
          </a:p>
          <a:p>
            <a:pPr marL="0" indent="0">
              <a:buFont typeface="Arial" panose="020B0604020202020204" pitchFamily="34" charset="0"/>
              <a:buNone/>
            </a:pPr>
            <a:r>
              <a:rPr kumimoji="1" lang="ja-JP" altLang="en-US" dirty="0" smtClean="0"/>
              <a:t>（ただし</a:t>
            </a:r>
            <a:r>
              <a:rPr kumimoji="1" lang="ja-JP" altLang="en-US" dirty="0" smtClean="0"/>
              <a:t>、マンホール内部は狭くなってしまう欠点があります</a:t>
            </a:r>
            <a:r>
              <a:rPr kumimoji="1" lang="ja-JP" altLang="en-US" dirty="0" smtClean="0"/>
              <a:t>。）</a:t>
            </a:r>
            <a:endParaRPr kumimoji="1" lang="en-US" altLang="ja-JP" dirty="0" smtClean="0"/>
          </a:p>
          <a:p>
            <a:pPr marL="0" indent="0">
              <a:buFont typeface="Arial" panose="020B0604020202020204" pitchFamily="34" charset="0"/>
              <a:buNone/>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下段がリング状のブロックを設置するハットリング工法です。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マンホール周辺の地下埋設物など掘削に支障がなければ施工できます。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この工法は</a:t>
            </a:r>
            <a:r>
              <a:rPr kumimoji="1" lang="ja-JP" altLang="en-US" dirty="0" smtClean="0"/>
              <a:t>、③の写真のように、掘削</a:t>
            </a:r>
            <a:r>
              <a:rPr kumimoji="1" lang="ja-JP" altLang="en-US" dirty="0" smtClean="0"/>
              <a:t>埋め戻し作業が必要となります。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本市では、両工法を現地の作業環境に合わせて、使い分けています。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14</a:t>
            </a:fld>
            <a:endParaRPr kumimoji="1" lang="ja-JP" altLang="en-US"/>
          </a:p>
        </p:txBody>
      </p:sp>
    </p:spTree>
    <p:extLst>
      <p:ext uri="{BB962C8B-B14F-4D97-AF65-F5344CB8AC3E}">
        <p14:creationId xmlns:p14="http://schemas.microsoft.com/office/powerpoint/2010/main" val="2357937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次に減災対策です。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減災対策は、被災を想定して被害の最小化を図ることで、災害時における下水道機能のバックアップです。</a:t>
            </a:r>
            <a:endParaRPr kumimoji="1" lang="en-US" altLang="ja-JP" dirty="0" smtClean="0"/>
          </a:p>
          <a:p>
            <a:r>
              <a:rPr kumimoji="1" lang="ja-JP" altLang="en-US" dirty="0" smtClean="0"/>
              <a:t>色々な対策がありますが、右上のイメージ図のような、一般的になってる「マンホールトイレシステム」（赤字）について、次に</a:t>
            </a:r>
            <a:r>
              <a:rPr kumimoji="1" lang="ja-JP" altLang="en-US" b="0" dirty="0" smtClean="0">
                <a:solidFill>
                  <a:srgbClr val="FF0000"/>
                </a:solidFill>
              </a:rPr>
              <a:t>説明します。</a:t>
            </a:r>
            <a:endParaRPr kumimoji="1" lang="en-US" altLang="ja-JP" b="0" dirty="0" smtClean="0">
              <a:solidFill>
                <a:srgbClr val="FF000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15</a:t>
            </a:fld>
            <a:endParaRPr kumimoji="1" lang="ja-JP" altLang="en-US"/>
          </a:p>
        </p:txBody>
      </p:sp>
    </p:spTree>
    <p:extLst>
      <p:ext uri="{BB962C8B-B14F-4D97-AF65-F5344CB8AC3E}">
        <p14:creationId xmlns:p14="http://schemas.microsoft.com/office/powerpoint/2010/main" val="383551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こちらがマンホールトイレシステムの図と写真です。</a:t>
            </a:r>
            <a:endParaRPr kumimoji="1" lang="en-US" altLang="ja-JP" dirty="0" smtClean="0"/>
          </a:p>
          <a:p>
            <a:pPr marL="0" indent="0">
              <a:buFont typeface="Arial" panose="020B0604020202020204" pitchFamily="34" charset="0"/>
              <a:buNone/>
            </a:pPr>
            <a:r>
              <a:rPr kumimoji="1" lang="ja-JP" altLang="en-US" dirty="0" smtClean="0"/>
              <a:t>システムは、トイレ用管</a:t>
            </a:r>
            <a:r>
              <a:rPr kumimoji="1" lang="ja-JP" altLang="en-US" dirty="0" err="1" smtClean="0"/>
              <a:t>きょに</a:t>
            </a:r>
            <a:r>
              <a:rPr kumimoji="1" lang="ja-JP" altLang="en-US" dirty="0" smtClean="0"/>
              <a:t>簡易便座を設置するための点検口（５基）と、水を溜めるための弁が付いたマンホールからなります。</a:t>
            </a:r>
            <a:endParaRPr kumimoji="1" lang="en-US" altLang="ja-JP" dirty="0" smtClean="0"/>
          </a:p>
          <a:p>
            <a:pPr marL="0" indent="0">
              <a:buFont typeface="Arial" panose="020B0604020202020204" pitchFamily="34" charset="0"/>
              <a:buNone/>
            </a:pPr>
            <a:r>
              <a:rPr kumimoji="1" lang="ja-JP" altLang="en-US" dirty="0" smtClean="0"/>
              <a:t>そのマンホールの上に簡易な便座やテントを設けて、災害時において迅速にトイレ機能を確保します。</a:t>
            </a:r>
            <a:endParaRPr kumimoji="1" lang="en-US" altLang="ja-JP" dirty="0" smtClean="0"/>
          </a:p>
          <a:p>
            <a:pPr marL="0" indent="0">
              <a:buFont typeface="Arial" panose="020B0604020202020204" pitchFamily="34" charset="0"/>
              <a:buNone/>
            </a:pPr>
            <a:endParaRPr kumimoji="1" lang="en-US" altLang="ja-JP" dirty="0" smtClean="0"/>
          </a:p>
          <a:p>
            <a:pPr marL="0" indent="0">
              <a:buFont typeface="Arial" panose="020B0604020202020204" pitchFamily="34" charset="0"/>
              <a:buNone/>
            </a:pPr>
            <a:r>
              <a:rPr kumimoji="1" lang="ja-JP" altLang="en-US" dirty="0" smtClean="0"/>
              <a:t>マンホールトイレは、一般的な水洗トイレではなく、水を管内に溜めておいて時々流す貯留方式です。</a:t>
            </a:r>
            <a:endParaRPr kumimoji="1" lang="en-US" altLang="ja-JP" dirty="0" smtClean="0"/>
          </a:p>
          <a:p>
            <a:pPr marL="0" indent="0">
              <a:buFont typeface="Arial" panose="020B0604020202020204" pitchFamily="34" charset="0"/>
              <a:buNone/>
            </a:pPr>
            <a:r>
              <a:rPr kumimoji="1" lang="ja-JP" altLang="en-US" dirty="0" smtClean="0"/>
              <a:t>管内に溜める水は、プール水、地下水、（河川水）などを利用します。</a:t>
            </a:r>
            <a:endParaRPr kumimoji="1" lang="en-US" altLang="ja-JP" dirty="0" smtClean="0"/>
          </a:p>
          <a:p>
            <a:pPr marL="0" indent="0">
              <a:buFont typeface="Arial" panose="020B0604020202020204" pitchFamily="34" charset="0"/>
              <a:buNone/>
            </a:pPr>
            <a:endParaRPr kumimoji="1" lang="en-US" altLang="ja-JP" dirty="0" smtClean="0"/>
          </a:p>
          <a:p>
            <a:pPr marL="0" indent="0">
              <a:buFont typeface="Arial" panose="020B0604020202020204" pitchFamily="34" charset="0"/>
              <a:buNone/>
            </a:pPr>
            <a:r>
              <a:rPr kumimoji="1" lang="ja-JP" altLang="en-US" dirty="0" smtClean="0"/>
              <a:t>今年度におきましても、指定避難所</a:t>
            </a:r>
            <a:r>
              <a:rPr kumimoji="1" lang="en-US" altLang="ja-JP" dirty="0" smtClean="0"/>
              <a:t>4</a:t>
            </a:r>
            <a:r>
              <a:rPr kumimoji="1" lang="ja-JP" altLang="en-US" dirty="0" smtClean="0"/>
              <a:t>箇所に</a:t>
            </a:r>
            <a:r>
              <a:rPr kumimoji="1" lang="en-US" altLang="ja-JP" dirty="0" smtClean="0"/>
              <a:t>20</a:t>
            </a:r>
            <a:r>
              <a:rPr kumimoji="1" lang="ja-JP" altLang="en-US" dirty="0" smtClean="0"/>
              <a:t>基を設置する予定です。</a:t>
            </a:r>
            <a:endParaRPr kumimoji="1" lang="ja-JP" altLang="en-US" dirty="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16</a:t>
            </a:fld>
            <a:endParaRPr kumimoji="1" lang="ja-JP" altLang="en-US"/>
          </a:p>
        </p:txBody>
      </p:sp>
    </p:spTree>
    <p:extLst>
      <p:ext uri="{BB962C8B-B14F-4D97-AF65-F5344CB8AC3E}">
        <p14:creationId xmlns:p14="http://schemas.microsoft.com/office/powerpoint/2010/main" val="4278931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こちらが局発注のマンホールトイレシステム設置工事の写真です。</a:t>
            </a:r>
            <a:endParaRPr kumimoji="1" lang="en-US" altLang="ja-JP" dirty="0" smtClean="0"/>
          </a:p>
          <a:p>
            <a:r>
              <a:rPr kumimoji="1" lang="en-US" altLang="ja-JP" dirty="0" smtClean="0"/>
              <a:t>【</a:t>
            </a:r>
            <a:r>
              <a:rPr kumimoji="1" lang="ja-JP" altLang="en-US" dirty="0" smtClean="0"/>
              <a:t>画面のとおり</a:t>
            </a:r>
            <a:r>
              <a:rPr kumimoji="1" lang="en-US" altLang="ja-JP" dirty="0" smtClean="0"/>
              <a:t>】</a:t>
            </a:r>
          </a:p>
          <a:p>
            <a:endParaRPr kumimoji="1" lang="en-US" altLang="ja-JP" dirty="0" smtClean="0"/>
          </a:p>
          <a:p>
            <a:r>
              <a:rPr kumimoji="1" lang="ja-JP" altLang="en-US" dirty="0" smtClean="0"/>
              <a:t>①がトイレ用管</a:t>
            </a:r>
            <a:r>
              <a:rPr kumimoji="1" lang="ja-JP" altLang="en-US" dirty="0" err="1" smtClean="0"/>
              <a:t>きょを</a:t>
            </a:r>
            <a:r>
              <a:rPr kumimoji="1" lang="ja-JP" altLang="en-US" dirty="0" smtClean="0"/>
              <a:t>布設したところです。</a:t>
            </a:r>
            <a:endParaRPr kumimoji="1" lang="en-US" altLang="ja-JP" dirty="0" smtClean="0"/>
          </a:p>
          <a:p>
            <a:r>
              <a:rPr kumimoji="1" lang="ja-JP" altLang="en-US" dirty="0" smtClean="0"/>
              <a:t>③ではトイレ用管</a:t>
            </a:r>
            <a:r>
              <a:rPr kumimoji="1" lang="ja-JP" altLang="en-US" dirty="0" err="1" smtClean="0"/>
              <a:t>きょに</a:t>
            </a:r>
            <a:r>
              <a:rPr kumimoji="1" lang="ja-JP" altLang="en-US" dirty="0" smtClean="0"/>
              <a:t>垂直に点検口を設置したところです。</a:t>
            </a:r>
            <a:endParaRPr kumimoji="1" lang="en-US" altLang="ja-JP" dirty="0" smtClean="0"/>
          </a:p>
          <a:p>
            <a:r>
              <a:rPr kumimoji="1" lang="ja-JP" altLang="en-US" dirty="0" smtClean="0"/>
              <a:t>⑥で完成です。埋め戻した後は、マンホールトイレ用の鉄ふたが残ります。</a:t>
            </a:r>
            <a:endParaRPr kumimoji="1" lang="ja-JP" altLang="en-US" dirty="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17</a:t>
            </a:fld>
            <a:endParaRPr kumimoji="1" lang="ja-JP" altLang="en-US"/>
          </a:p>
        </p:txBody>
      </p:sp>
    </p:spTree>
    <p:extLst>
      <p:ext uri="{BB962C8B-B14F-4D97-AF65-F5344CB8AC3E}">
        <p14:creationId xmlns:p14="http://schemas.microsoft.com/office/powerpoint/2010/main" val="1140974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３つ目は、浸入水対策事業です。</a:t>
            </a:r>
            <a:endParaRPr kumimoji="1" lang="en-US" altLang="ja-JP" dirty="0" smtClean="0"/>
          </a:p>
          <a:p>
            <a:r>
              <a:rPr kumimoji="1" lang="ja-JP" altLang="en-US" dirty="0" smtClean="0"/>
              <a:t>（不明水対策とも言います。（不明水になると、無届接続が入ります。））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浸入水は、分流式下水道において、管</a:t>
            </a:r>
            <a:r>
              <a:rPr lang="ja-JP" altLang="en-US" dirty="0" err="1" smtClean="0"/>
              <a:t>きょや</a:t>
            </a:r>
            <a:r>
              <a:rPr lang="ja-JP" altLang="en-US" dirty="0" smtClean="0"/>
              <a:t>マンホールなどに本来入り込むことのない雨水や地下水が原因で、</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下水の流量が増加し、マンホール・桝からの水があふれたり、処理場機能の低下などを引きここしています。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（これらの解消・軽減を図るため、以前より（昭和</a:t>
            </a:r>
            <a:r>
              <a:rPr lang="en-US" altLang="ja-JP" dirty="0" smtClean="0"/>
              <a:t>53</a:t>
            </a:r>
            <a:r>
              <a:rPr lang="ja-JP" altLang="en-US" dirty="0" smtClean="0"/>
              <a:t>年度から行っています。）対応しています。）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また、この事業は有収率の向上にもつながります。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浸入水対策の進め方は調査と対策となりますが、まず、調査方法について説明します。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スクリーンをご覧ください。</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調査は、予備調査で選定した地区において、流量測定等の詳細調査を行います。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その中から更に優先度の高いブロックを選定し、本管テレビカメラ調査、排水設備調査等の</a:t>
            </a:r>
            <a:r>
              <a:rPr lang="ja-JP" altLang="en-US" b="0" dirty="0" smtClean="0">
                <a:solidFill>
                  <a:srgbClr val="FF0000"/>
                </a:solidFill>
              </a:rPr>
              <a:t>原因特定調査を行い、</a:t>
            </a:r>
            <a:r>
              <a:rPr lang="ja-JP" altLang="en-US" dirty="0" smtClean="0"/>
              <a:t>浸入箇所を特定します。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下段の示します図がテレビカメラ調査作業イメージです。自走するテレビカメラを本管にセットして、録画をしながら調査を実施します。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このカメラ調査により右側の管内の写真のように劣化を確認し、原因を特定することができます。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次に、対策ですが、工事としては、先ほど地震対策でも説明しました管</a:t>
            </a:r>
            <a:r>
              <a:rPr lang="ja-JP" altLang="en-US" dirty="0" err="1" smtClean="0"/>
              <a:t>きょの</a:t>
            </a:r>
            <a:r>
              <a:rPr lang="ja-JP" altLang="en-US" dirty="0" smtClean="0"/>
              <a:t>管更生や路面のマンホールのふたを雨水が入り難いタイプへ取替えなどを行います。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また、個人の排水設備について、誤接続があった場合は雨どいの切り離しなどの改善指導を行います。</a:t>
            </a:r>
            <a:endParaRPr lang="en-US" altLang="ja-JP" dirty="0" smtClean="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18</a:t>
            </a:fld>
            <a:endParaRPr kumimoji="1" lang="ja-JP" altLang="en-US"/>
          </a:p>
        </p:txBody>
      </p:sp>
    </p:spTree>
    <p:extLst>
      <p:ext uri="{BB962C8B-B14F-4D97-AF65-F5344CB8AC3E}">
        <p14:creationId xmlns:p14="http://schemas.microsoft.com/office/powerpoint/2010/main" val="417171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こちらが局発注の原因特定調査の写真です。</a:t>
            </a:r>
            <a:endParaRPr kumimoji="1" lang="en-US" altLang="ja-JP" dirty="0" smtClean="0"/>
          </a:p>
          <a:p>
            <a:pPr marL="0" indent="0">
              <a:buFont typeface="Arial" panose="020B0604020202020204" pitchFamily="34" charset="0"/>
              <a:buNone/>
            </a:pPr>
            <a:r>
              <a:rPr kumimoji="1" lang="ja-JP" altLang="en-US" dirty="0" smtClean="0"/>
              <a:t>左側が本管テレビカメラ調査です。</a:t>
            </a:r>
            <a:endParaRPr kumimoji="1" lang="en-US" altLang="ja-JP" dirty="0" smtClean="0"/>
          </a:p>
          <a:p>
            <a:pPr marL="0" indent="0">
              <a:buFont typeface="Arial" panose="020B0604020202020204" pitchFamily="34" charset="0"/>
              <a:buNone/>
            </a:pPr>
            <a:r>
              <a:rPr kumimoji="1" lang="ja-JP" altLang="en-US" dirty="0" smtClean="0"/>
              <a:t>管内を自走して状況を録画します。</a:t>
            </a:r>
            <a:endParaRPr kumimoji="1" lang="en-US" altLang="ja-JP" dirty="0" smtClean="0"/>
          </a:p>
          <a:p>
            <a:pPr marL="0" indent="0">
              <a:buFont typeface="Arial" panose="020B0604020202020204" pitchFamily="34" charset="0"/>
              <a:buNone/>
            </a:pPr>
            <a:r>
              <a:rPr kumimoji="1" lang="ja-JP" altLang="en-US" dirty="0" smtClean="0"/>
              <a:t>浸入水を見つけると、接近し、マンホールからの延長・左右の角度、破損や浸入の状況などを確認します。</a:t>
            </a:r>
            <a:endParaRPr kumimoji="1" lang="en-US" altLang="ja-JP" dirty="0" smtClean="0"/>
          </a:p>
          <a:p>
            <a:pPr marL="0" indent="0">
              <a:buFont typeface="Arial" panose="020B0604020202020204" pitchFamily="34" charset="0"/>
              <a:buNone/>
            </a:pPr>
            <a:r>
              <a:rPr kumimoji="1" lang="ja-JP" altLang="en-US" dirty="0" smtClean="0"/>
              <a:t>左下の写真が実際の浸入水の様子です。</a:t>
            </a:r>
            <a:endParaRPr kumimoji="1" lang="en-US" altLang="ja-JP" dirty="0" smtClean="0"/>
          </a:p>
          <a:p>
            <a:pPr marL="0" indent="0">
              <a:buFont typeface="Arial" panose="020B0604020202020204" pitchFamily="34" charset="0"/>
              <a:buNone/>
            </a:pPr>
            <a:endParaRPr kumimoji="1" lang="en-US" altLang="ja-JP" dirty="0" smtClean="0"/>
          </a:p>
          <a:p>
            <a:pPr marL="0" indent="0">
              <a:buFont typeface="Arial" panose="020B0604020202020204" pitchFamily="34" charset="0"/>
              <a:buNone/>
            </a:pPr>
            <a:r>
              <a:rPr kumimoji="1" lang="ja-JP" altLang="en-US" dirty="0" smtClean="0"/>
              <a:t>右側が各家庭の排水設備への雨どい等誤接続調査です。</a:t>
            </a:r>
            <a:endParaRPr kumimoji="1" lang="en-US" altLang="ja-JP" dirty="0" smtClean="0"/>
          </a:p>
          <a:p>
            <a:pPr marL="0" indent="0">
              <a:buFont typeface="Arial" panose="020B0604020202020204" pitchFamily="34" charset="0"/>
              <a:buNone/>
            </a:pPr>
            <a:r>
              <a:rPr kumimoji="1" lang="ja-JP" altLang="en-US" dirty="0" smtClean="0"/>
              <a:t>調査は、基本的な目視調査に加え、雨どいを叩いて公設桝で音を確認する方法、屋外の流しに染料を流して公設桝で色を確認する方法、公設桝から煙を入れて雨どいで煙を確認する方法があります。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19</a:t>
            </a:fld>
            <a:endParaRPr kumimoji="1" lang="ja-JP" altLang="en-US"/>
          </a:p>
        </p:txBody>
      </p:sp>
    </p:spTree>
    <p:extLst>
      <p:ext uri="{BB962C8B-B14F-4D97-AF65-F5344CB8AC3E}">
        <p14:creationId xmlns:p14="http://schemas.microsoft.com/office/powerpoint/2010/main" val="392926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スクリーンをご覧ください。</a:t>
            </a:r>
            <a:endParaRPr kumimoji="1" lang="en-US" altLang="ja-JP" dirty="0" smtClean="0"/>
          </a:p>
          <a:p>
            <a:r>
              <a:rPr kumimoji="1" lang="ja-JP" altLang="en-US" dirty="0" smtClean="0"/>
              <a:t>こちらが本日の内容です。</a:t>
            </a:r>
            <a:endParaRPr kumimoji="1" lang="en-US" altLang="ja-JP" dirty="0" smtClean="0"/>
          </a:p>
          <a:p>
            <a:endParaRPr kumimoji="1" lang="en-US" altLang="ja-JP" dirty="0" smtClean="0"/>
          </a:p>
          <a:p>
            <a:r>
              <a:rPr kumimoji="1" lang="ja-JP" altLang="en-US" dirty="0" smtClean="0"/>
              <a:t>最初に甲府市の下水道の特徴について触れさせていただきまして、数多くある事業の中でも、</a:t>
            </a:r>
            <a:endParaRPr kumimoji="1" lang="en-US" altLang="ja-JP" dirty="0" smtClean="0"/>
          </a:p>
          <a:p>
            <a:r>
              <a:rPr kumimoji="1" lang="ja-JP" altLang="en-US" dirty="0" smtClean="0"/>
              <a:t>施設更新に係る事業について　３点を工事内容を中心に説明し、</a:t>
            </a:r>
            <a:endParaRPr kumimoji="1" lang="en-US" altLang="ja-JP" dirty="0" smtClean="0"/>
          </a:p>
          <a:p>
            <a:r>
              <a:rPr kumimoji="1" lang="ja-JP" altLang="en-US" dirty="0" smtClean="0"/>
              <a:t>最後に、下水道事業の新たな取組について説明します。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2</a:t>
            </a:fld>
            <a:endParaRPr kumimoji="1" lang="ja-JP" altLang="en-US"/>
          </a:p>
        </p:txBody>
      </p:sp>
    </p:spTree>
    <p:extLst>
      <p:ext uri="{BB962C8B-B14F-4D97-AF65-F5344CB8AC3E}">
        <p14:creationId xmlns:p14="http://schemas.microsoft.com/office/powerpoint/2010/main" val="2090636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u="none" dirty="0" smtClean="0"/>
              <a:t>ここまで、下水道事業の施設更新を説明してきましたが、</a:t>
            </a:r>
            <a:endParaRPr lang="en-US" altLang="ja-JP" u="none" dirty="0" smtClean="0"/>
          </a:p>
          <a:p>
            <a:pPr marL="0" indent="0">
              <a:buNone/>
            </a:pPr>
            <a:r>
              <a:rPr lang="ja-JP" altLang="en-US" u="none" dirty="0" smtClean="0"/>
              <a:t>このように甲府市の下水道事業は、これまでの施設</a:t>
            </a:r>
            <a:r>
              <a:rPr lang="ja-JP" altLang="en-US" dirty="0" smtClean="0"/>
              <a:t>の整備・拡大から施設更新の持続へと転換し、新たな事業運営の形が求められています。</a:t>
            </a:r>
            <a:endParaRPr lang="en-US" altLang="ja-JP" dirty="0" smtClean="0"/>
          </a:p>
          <a:p>
            <a:pPr marL="0" indent="0">
              <a:buNone/>
            </a:pPr>
            <a:r>
              <a:rPr lang="ja-JP" altLang="en-US" dirty="0" smtClean="0"/>
              <a:t>スクリーンをご覧ください。</a:t>
            </a:r>
            <a:endParaRPr lang="en-US" altLang="ja-JP" dirty="0" smtClean="0"/>
          </a:p>
          <a:p>
            <a:pPr marL="0" indent="0">
              <a:buNone/>
            </a:pPr>
            <a:r>
              <a:rPr lang="ja-JP" altLang="en-US" dirty="0" smtClean="0"/>
              <a:t>その背景には、職員数の減少、施設の老朽化、使用料収入の減少といった、「ヒト・モノ・カネ」の課題に加え、</a:t>
            </a:r>
            <a:endParaRPr lang="en-US" altLang="ja-JP" dirty="0" smtClean="0"/>
          </a:p>
          <a:p>
            <a:pPr marL="0" indent="0">
              <a:buNone/>
            </a:pPr>
            <a:r>
              <a:rPr lang="ja-JP" altLang="en-US" dirty="0" smtClean="0"/>
              <a:t>脱炭素、下水汚泥の資源利用、再生可能エネルギーの活用など、循環型社会や脱炭素社会への貢献等の新たな役割も求められていることがあります。</a:t>
            </a:r>
            <a:endParaRPr lang="en-US" altLang="ja-JP" dirty="0" smtClean="0"/>
          </a:p>
          <a:p>
            <a:pPr marL="0" indent="0">
              <a:buNone/>
            </a:pPr>
            <a:r>
              <a:rPr lang="ja-JP" altLang="en-US" dirty="0" smtClean="0"/>
              <a:t>その解決の糸口の一つが、国が推奨する、広域化・共同化、官民連携の推進になります。</a:t>
            </a:r>
            <a:endParaRPr lang="en-US" altLang="ja-JP" dirty="0" smtClean="0"/>
          </a:p>
          <a:p>
            <a:pPr marL="0" indent="0">
              <a:buNone/>
            </a:pPr>
            <a:endParaRPr lang="en-US" altLang="ja-JP" dirty="0" smtClean="0"/>
          </a:p>
          <a:p>
            <a:pPr marL="0" indent="0">
              <a:buNone/>
            </a:pPr>
            <a:r>
              <a:rPr lang="ja-JP" altLang="en-US" dirty="0" smtClean="0"/>
              <a:t>令和５年３月に山梨県において「山梨県　生活排水処理施設広域化・共同化計画」が策定され、今年度は任意の協議会が設置され、個別のハード・ソフトメニューについて、山梨県や関係する機関・団体と連携して具体的な検討が進められる予定です。</a:t>
            </a:r>
            <a:endParaRPr lang="en-US" altLang="ja-JP" dirty="0" smtClean="0"/>
          </a:p>
          <a:p>
            <a:pPr marL="0" indent="0">
              <a:buNone/>
            </a:pPr>
            <a:r>
              <a:rPr lang="ja-JP" altLang="en-US" dirty="0" smtClean="0"/>
              <a:t>もちろん、本市も参画してまいります。</a:t>
            </a:r>
            <a:endParaRPr lang="en-US" altLang="ja-JP" dirty="0" smtClean="0"/>
          </a:p>
          <a:p>
            <a:pPr marL="0" indent="0">
              <a:buNone/>
            </a:pPr>
            <a:endParaRPr lang="en-US" altLang="ja-JP" dirty="0" smtClean="0"/>
          </a:p>
          <a:p>
            <a:pPr marL="0" indent="0">
              <a:buNone/>
            </a:pPr>
            <a:r>
              <a:rPr lang="ja-JP" altLang="en-US" dirty="0" smtClean="0"/>
              <a:t>官民連携につきましては、浄化センターにおいて運転管理業務等の包括民間委託を既に導入していますが、</a:t>
            </a:r>
            <a:endParaRPr lang="en-US" altLang="ja-JP" dirty="0" smtClean="0"/>
          </a:p>
          <a:p>
            <a:pPr marL="0" indent="0">
              <a:buNone/>
            </a:pPr>
            <a:r>
              <a:rPr lang="ja-JP" altLang="en-US" dirty="0" smtClean="0"/>
              <a:t>管理</a:t>
            </a:r>
            <a:r>
              <a:rPr lang="ja-JP" altLang="en-US" dirty="0" smtClean="0"/>
              <a:t>・施設更新</a:t>
            </a:r>
            <a:r>
              <a:rPr lang="ja-JP" altLang="en-US" dirty="0" smtClean="0"/>
              <a:t>一体マネジメント方式（と公共施設運営事業を合わせた）の新たな形の官民連携を国から求められており、</a:t>
            </a:r>
            <a:endParaRPr lang="en-US" altLang="ja-JP" dirty="0" smtClean="0"/>
          </a:p>
          <a:p>
            <a:pPr marL="0" indent="0">
              <a:buNone/>
            </a:pPr>
            <a:r>
              <a:rPr lang="ja-JP" altLang="en-US" dirty="0" smtClean="0"/>
              <a:t>導入に向けて取り組んでいます</a:t>
            </a:r>
            <a:r>
              <a:rPr lang="ja-JP" altLang="en-US" dirty="0" smtClean="0"/>
              <a:t>。</a:t>
            </a:r>
            <a:endParaRPr lang="en-US" altLang="ja-JP" dirty="0" smtClean="0"/>
          </a:p>
          <a:p>
            <a:pPr marL="0" indent="0">
              <a:buNone/>
            </a:pPr>
            <a:endParaRPr lang="en-US" altLang="ja-JP" dirty="0" smtClean="0"/>
          </a:p>
          <a:p>
            <a:pPr marL="0" indent="0">
              <a:buNone/>
            </a:pPr>
            <a:r>
              <a:rPr lang="ja-JP" altLang="en-US" dirty="0" smtClean="0"/>
              <a:t>これらが下水道事業の新たな取組みです。</a:t>
            </a:r>
            <a:endParaRPr lang="en-US" altLang="ja-JP" dirty="0" smtClean="0"/>
          </a:p>
          <a:p>
            <a:pPr marL="0" indent="0">
              <a:buNone/>
            </a:pPr>
            <a:endParaRPr lang="en-US" altLang="ja-JP" dirty="0" smtClean="0"/>
          </a:p>
          <a:p>
            <a:r>
              <a:rPr kumimoji="1" lang="ja-JP" altLang="en-US" dirty="0" smtClean="0"/>
              <a:t>「下水道事業の施設更新」についての説明は以上となります。</a:t>
            </a:r>
            <a:endParaRPr kumimoji="1" lang="en-US" altLang="ja-JP" dirty="0" smtClean="0"/>
          </a:p>
          <a:p>
            <a:endParaRPr kumimoji="1" lang="en-US" altLang="ja-JP" dirty="0" smtClean="0"/>
          </a:p>
          <a:p>
            <a:r>
              <a:rPr kumimoji="1" lang="ja-JP" altLang="en-US" dirty="0" smtClean="0"/>
              <a:t>このように下水道事業は、整備拡大から持続可能な事業運営への転換期を迎えております。</a:t>
            </a:r>
            <a:endParaRPr kumimoji="1" lang="en-US" altLang="ja-JP" dirty="0" smtClean="0"/>
          </a:p>
          <a:p>
            <a:r>
              <a:rPr kumimoji="1" lang="ja-JP" altLang="en-US" dirty="0" smtClean="0"/>
              <a:t>これは、甲府市のみの課題ではなく、国全体の喫緊の課題であると受け止めていただければと思います。</a:t>
            </a:r>
            <a:endParaRPr kumimoji="1" lang="en-US" altLang="ja-JP" dirty="0" smtClean="0"/>
          </a:p>
          <a:p>
            <a:endParaRPr kumimoji="1" lang="en-US" altLang="ja-JP" dirty="0" smtClean="0"/>
          </a:p>
          <a:p>
            <a:r>
              <a:rPr kumimoji="1" lang="ja-JP" altLang="en-US" dirty="0" smtClean="0"/>
              <a:t>そして、水道事業と同様に下水道事業の施設更新にも、多額の費用と時間がかかる仕事であるということがご理解いただければ幸いです。</a:t>
            </a:r>
            <a:endParaRPr kumimoji="1" lang="en-US" altLang="ja-JP" dirty="0" smtClean="0"/>
          </a:p>
          <a:p>
            <a:pPr marL="0" indent="0">
              <a:buNone/>
            </a:pPr>
            <a:endParaRPr lang="en-US" altLang="ja-JP" dirty="0" smtClean="0"/>
          </a:p>
          <a:p>
            <a:pPr marL="0" indent="0">
              <a:buNone/>
            </a:pPr>
            <a:endParaRPr lang="en-US" altLang="ja-JP" dirty="0" smtClean="0"/>
          </a:p>
          <a:p>
            <a:r>
              <a:rPr kumimoji="1" lang="ja-JP" altLang="en-US" dirty="0" smtClean="0"/>
              <a:t>最後に</a:t>
            </a:r>
            <a:endParaRPr kumimoji="1" lang="en-US" altLang="ja-JP" dirty="0" smtClean="0"/>
          </a:p>
          <a:p>
            <a:r>
              <a:rPr kumimoji="1" lang="ja-JP" altLang="en-US" dirty="0" smtClean="0"/>
              <a:t>今後、人口減少が急速に進み、事業を取り巻く環境が変わっていく中で、</a:t>
            </a:r>
            <a:endParaRPr kumimoji="1" lang="en-US" altLang="ja-JP" dirty="0" smtClean="0"/>
          </a:p>
          <a:p>
            <a:r>
              <a:rPr kumimoji="1" lang="ja-JP" altLang="en-US" dirty="0" smtClean="0"/>
              <a:t>水道・下水道事業を将来にわたり持続していくためには、その情勢に合わせて柔軟に変化していくことが求められます。</a:t>
            </a:r>
            <a:endParaRPr kumimoji="1" lang="en-US" altLang="ja-JP" dirty="0" smtClean="0"/>
          </a:p>
          <a:p>
            <a:endParaRPr kumimoji="1" lang="en-US" altLang="ja-JP" dirty="0" smtClean="0"/>
          </a:p>
          <a:p>
            <a:r>
              <a:rPr kumimoji="1" lang="ja-JP" altLang="en-US" dirty="0" smtClean="0"/>
              <a:t>我々としましては、可能な限り将来の水道・下水道をイメージしながら</a:t>
            </a:r>
            <a:endParaRPr kumimoji="1" lang="en-US" altLang="ja-JP" dirty="0" smtClean="0"/>
          </a:p>
          <a:p>
            <a:r>
              <a:rPr kumimoji="1" lang="ja-JP" altLang="en-US" dirty="0" smtClean="0"/>
              <a:t>持続可能な事業となるよう</a:t>
            </a:r>
            <a:endParaRPr kumimoji="1" lang="en-US" altLang="ja-JP" dirty="0" smtClean="0"/>
          </a:p>
          <a:p>
            <a:r>
              <a:rPr kumimoji="1" lang="ja-JP" altLang="en-US" dirty="0" smtClean="0"/>
              <a:t>今考えられる最善の策を講じていきたいと思います。</a:t>
            </a:r>
            <a:endParaRPr kumimoji="1" lang="en-US" altLang="ja-JP" dirty="0" smtClean="0"/>
          </a:p>
          <a:p>
            <a:endParaRPr kumimoji="1" lang="en-US" altLang="ja-JP" dirty="0" smtClean="0"/>
          </a:p>
          <a:p>
            <a:r>
              <a:rPr kumimoji="1" lang="ja-JP" altLang="en-US" dirty="0" smtClean="0"/>
              <a:t>今後につきましても、水道、下水道工事はもとより上下水道事業に対し</a:t>
            </a:r>
            <a:endParaRPr kumimoji="1" lang="en-US" altLang="ja-JP" dirty="0" smtClean="0"/>
          </a:p>
          <a:p>
            <a:r>
              <a:rPr kumimoji="1" lang="ja-JP" altLang="en-US" dirty="0" smtClean="0"/>
              <a:t>引き続きご理解を頂けますよう、</a:t>
            </a:r>
            <a:endParaRPr kumimoji="1" lang="en-US" altLang="ja-JP" dirty="0" smtClean="0"/>
          </a:p>
          <a:p>
            <a:r>
              <a:rPr kumimoji="1" lang="ja-JP" altLang="en-US" dirty="0" smtClean="0"/>
              <a:t>よろしくお願いいたします。</a:t>
            </a:r>
          </a:p>
          <a:p>
            <a:pPr marL="0" indent="0">
              <a:buNone/>
            </a:pPr>
            <a:endParaRPr lang="ja-JP" altLang="en-US" dirty="0" smtClean="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20</a:t>
            </a:fld>
            <a:endParaRPr kumimoji="1" lang="ja-JP" altLang="en-US"/>
          </a:p>
        </p:txBody>
      </p:sp>
    </p:spTree>
    <p:extLst>
      <p:ext uri="{BB962C8B-B14F-4D97-AF65-F5344CB8AC3E}">
        <p14:creationId xmlns:p14="http://schemas.microsoft.com/office/powerpoint/2010/main" val="3763196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21</a:t>
            </a:fld>
            <a:endParaRPr kumimoji="1" lang="ja-JP" altLang="en-US"/>
          </a:p>
        </p:txBody>
      </p:sp>
    </p:spTree>
    <p:extLst>
      <p:ext uri="{BB962C8B-B14F-4D97-AF65-F5344CB8AC3E}">
        <p14:creationId xmlns:p14="http://schemas.microsoft.com/office/powerpoint/2010/main" val="4238357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甲府市公共下水道の特徴を説明します。</a:t>
            </a:r>
            <a:endParaRPr kumimoji="1" lang="en-US" altLang="ja-JP" dirty="0" smtClean="0"/>
          </a:p>
          <a:p>
            <a:r>
              <a:rPr kumimoji="1" lang="ja-JP" altLang="en-US" dirty="0" smtClean="0"/>
              <a:t>スクリーンをご覧ください。</a:t>
            </a:r>
            <a:endParaRPr kumimoji="1" lang="en-US" altLang="ja-JP" dirty="0" smtClean="0"/>
          </a:p>
          <a:p>
            <a:r>
              <a:rPr kumimoji="1" lang="ja-JP" altLang="en-US" dirty="0" smtClean="0"/>
              <a:t>その前に、下水道では管路施設全体を管</a:t>
            </a:r>
            <a:r>
              <a:rPr kumimoji="1" lang="ja-JP" altLang="en-US" dirty="0" err="1" smtClean="0"/>
              <a:t>きょと</a:t>
            </a:r>
            <a:r>
              <a:rPr kumimoji="1" lang="ja-JP" altLang="en-US" dirty="0" smtClean="0"/>
              <a:t>呼んでいますので、水道事業とは違和感があるかもしれませんが、ご了承ください。</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dirty="0" smtClean="0"/>
              <a:t>下水排除方式は、汚水と雨水を同じ管</a:t>
            </a:r>
            <a:r>
              <a:rPr kumimoji="1" lang="ja-JP" altLang="en-US" dirty="0" err="1" smtClean="0"/>
              <a:t>きょで</a:t>
            </a:r>
            <a:r>
              <a:rPr kumimoji="1" lang="ja-JP" altLang="en-US" dirty="0" smtClean="0"/>
              <a:t>流す「合流式」と別々の管きょで流す「分流式」があります。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dirty="0" smtClean="0"/>
              <a:t>イメージが右の図となります。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合流式は、中心市街地にある最も古い管きょです。管きょ延長は、約９１キロメートルあります。分流式管きょの延長は、約８６３キロメートルです。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dirty="0" smtClean="0"/>
          </a:p>
          <a:p>
            <a:pPr marL="0" indent="0">
              <a:buFont typeface="Arial" panose="020B0604020202020204" pitchFamily="34" charset="0"/>
              <a:buNone/>
            </a:pPr>
            <a:r>
              <a:rPr kumimoji="1" lang="ja-JP" altLang="en-US" dirty="0" smtClean="0"/>
              <a:t>主な管きょルートは、浄化センターへ直接流れるルートと住吉中継ポンプ場を経由するルートがあります。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dirty="0" smtClean="0"/>
              <a:t>住吉中継ポンプ場では、合流地区と東部の分流地区からの汚水を浄化センターへ送水しています。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dirty="0" smtClean="0"/>
              <a:t>また、合流地区のからの雨水は、一部を簡易処理するほか、濁川へポンプで放流しています。このように、住吉中継ポンプ場には、複数の機能があります。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浄化センターは、分流地区と合流地区の汚水約１１万トンを毎日（標準活性汚泥法で）処理し、笛吹川へ放流しています。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中道地区の汚水は、甲府市管理の公共下水道で集められ、県管理の峡東流域下水道に流れ込み峡東浄化センターで処理されています。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これらが甲府市公共下水度の特徴であります。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dirty="0" smtClean="0"/>
              <a:t>これらを踏まえまして、次に下水道の主な事業を説明します。</a:t>
            </a:r>
            <a:endParaRPr lang="en-US" altLang="ja-JP" dirty="0" smtClean="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3</a:t>
            </a:fld>
            <a:endParaRPr kumimoji="1" lang="ja-JP" altLang="en-US"/>
          </a:p>
        </p:txBody>
      </p:sp>
    </p:spTree>
    <p:extLst>
      <p:ext uri="{BB962C8B-B14F-4D97-AF65-F5344CB8AC3E}">
        <p14:creationId xmlns:p14="http://schemas.microsoft.com/office/powerpoint/2010/main" val="218768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スクリーンをご覧ください。</a:t>
            </a:r>
            <a:endParaRPr kumimoji="1" lang="en-US" altLang="ja-JP" dirty="0" smtClean="0"/>
          </a:p>
          <a:p>
            <a:r>
              <a:rPr kumimoji="1" lang="ja-JP" altLang="en-US" dirty="0" smtClean="0"/>
              <a:t>こちらが現在、行っている主な事業です。</a:t>
            </a:r>
            <a:endParaRPr kumimoji="1" lang="en-US" altLang="ja-JP" dirty="0" smtClean="0"/>
          </a:p>
          <a:p>
            <a:r>
              <a:rPr kumimoji="1" lang="ja-JP" altLang="en-US" dirty="0" smtClean="0"/>
              <a:t>本日は、施設更新に係る事業として、</a:t>
            </a:r>
            <a:endParaRPr kumimoji="1" lang="en-US" altLang="ja-JP" dirty="0" smtClean="0"/>
          </a:p>
          <a:p>
            <a:r>
              <a:rPr kumimoji="1" lang="ja-JP" altLang="en-US" dirty="0" smtClean="0">
                <a:solidFill>
                  <a:schemeClr val="tx1"/>
                </a:solidFill>
              </a:rPr>
              <a:t>青字</a:t>
            </a:r>
            <a:r>
              <a:rPr kumimoji="1" lang="ja-JP" altLang="en-US" dirty="0" smtClean="0"/>
              <a:t>で表したストックマネジメント、地震対策及び浸入水対策を説明します。</a:t>
            </a:r>
            <a:endParaRPr kumimoji="1" lang="en-US" altLang="ja-JP" dirty="0" smtClean="0"/>
          </a:p>
          <a:p>
            <a:r>
              <a:rPr kumimoji="1" lang="ja-JP" altLang="en-US" dirty="0" smtClean="0"/>
              <a:t>工事の発注等につきましては、水道事業と同様ですので、ここでは省略します。</a:t>
            </a:r>
            <a:endParaRPr kumimoji="1" lang="en-US" altLang="ja-JP" dirty="0" smtClean="0"/>
          </a:p>
          <a:p>
            <a:endParaRPr kumimoji="1" lang="en-US" altLang="ja-JP" dirty="0" smtClean="0"/>
          </a:p>
          <a:p>
            <a:r>
              <a:rPr kumimoji="1" lang="en-US" altLang="ja-JP" dirty="0" smtClean="0"/>
              <a:t>【</a:t>
            </a:r>
            <a:r>
              <a:rPr kumimoji="1" lang="ja-JP" altLang="en-US" dirty="0" smtClean="0"/>
              <a:t>説明する場合は参考にしてください</a:t>
            </a:r>
            <a:r>
              <a:rPr kumimoji="1" lang="en-US" altLang="ja-JP" dirty="0" smtClean="0"/>
              <a:t>】</a:t>
            </a:r>
          </a:p>
          <a:p>
            <a:r>
              <a:rPr kumimoji="1" lang="ja-JP" altLang="en-US" dirty="0" smtClean="0"/>
              <a:t>これら以外の事業についての概略は、次のとおりです。</a:t>
            </a:r>
            <a:endParaRPr kumimoji="1" lang="en-US" altLang="ja-JP" dirty="0" smtClean="0"/>
          </a:p>
          <a:p>
            <a:pPr marL="171450" indent="-171450">
              <a:buFont typeface="Arial" panose="020B0604020202020204" pitchFamily="34" charset="0"/>
              <a:buChar char="•"/>
            </a:pPr>
            <a:r>
              <a:rPr kumimoji="1" lang="ja-JP" altLang="en-US" dirty="0" smtClean="0"/>
              <a:t>汚水管</a:t>
            </a:r>
            <a:r>
              <a:rPr kumimoji="1" lang="ja-JP" altLang="en-US" dirty="0" err="1" smtClean="0"/>
              <a:t>きょ</a:t>
            </a:r>
            <a:r>
              <a:rPr kumimoji="1" lang="ja-JP" altLang="en-US" dirty="0" smtClean="0"/>
              <a:t>整備事業：いわゆる下水道管の整備です。都市の健全な発達、公衆衛生の向上、公共用水域の水質保全に寄与します。</a:t>
            </a:r>
            <a:endParaRPr kumimoji="1" lang="en-US" altLang="ja-JP" dirty="0" smtClean="0"/>
          </a:p>
          <a:p>
            <a:pPr marL="171450" indent="-171450">
              <a:buFont typeface="Arial" panose="020B0604020202020204" pitchFamily="34" charset="0"/>
              <a:buChar char="•"/>
            </a:pPr>
            <a:r>
              <a:rPr kumimoji="1" lang="ja-JP" altLang="en-US" dirty="0" smtClean="0"/>
              <a:t>雨水渠整備事業：分流式下水道の雨水渠と呼ばれる「水路・側溝」の整備です。浸水防除が目的です。</a:t>
            </a:r>
            <a:endParaRPr kumimoji="1" lang="en-US" altLang="ja-JP" dirty="0" smtClean="0"/>
          </a:p>
          <a:p>
            <a:pPr marL="171450" indent="-171450">
              <a:buFont typeface="Arial" panose="020B0604020202020204" pitchFamily="34" charset="0"/>
              <a:buChar char="•"/>
            </a:pPr>
            <a:r>
              <a:rPr kumimoji="1" lang="ja-JP" altLang="en-US" dirty="0" smtClean="0"/>
              <a:t>下水道施設耐水化事業：浄化センター、ポンプ場及びマンホールポンプ場が河川洪水等の浸水により機能停止となることを防ぐため施設の耐水化を実施します。</a:t>
            </a:r>
            <a:endParaRPr kumimoji="1" lang="en-US" altLang="ja-JP" dirty="0" smtClean="0"/>
          </a:p>
          <a:p>
            <a:pPr marL="171450" indent="-171450">
              <a:buFont typeface="Arial" panose="020B0604020202020204" pitchFamily="34" charset="0"/>
              <a:buChar char="•"/>
            </a:pPr>
            <a:r>
              <a:rPr kumimoji="1" lang="ja-JP" altLang="en-US" dirty="0" smtClean="0"/>
              <a:t>合流式下水道改善事業：雨天時の合流式下水道からの放流水の水質を改善するもので、甲府市では平成</a:t>
            </a:r>
            <a:r>
              <a:rPr kumimoji="1" lang="en-US" altLang="ja-JP" dirty="0" smtClean="0"/>
              <a:t>19</a:t>
            </a:r>
            <a:r>
              <a:rPr kumimoji="1" lang="ja-JP" altLang="en-US" dirty="0" smtClean="0"/>
              <a:t>年度から</a:t>
            </a:r>
            <a:r>
              <a:rPr kumimoji="1" lang="en-US" altLang="ja-JP" dirty="0" smtClean="0"/>
              <a:t>25</a:t>
            </a:r>
            <a:r>
              <a:rPr kumimoji="1" lang="ja-JP" altLang="en-US" dirty="0" smtClean="0"/>
              <a:t>年度まで対策を実施しました。今は施設を適正に管理しています。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4</a:t>
            </a:fld>
            <a:endParaRPr kumimoji="1" lang="ja-JP" altLang="en-US"/>
          </a:p>
        </p:txBody>
      </p:sp>
    </p:spTree>
    <p:extLst>
      <p:ext uri="{BB962C8B-B14F-4D97-AF65-F5344CB8AC3E}">
        <p14:creationId xmlns:p14="http://schemas.microsoft.com/office/powerpoint/2010/main" val="1307586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１つ目はストックマネジメント事業です</a:t>
            </a:r>
            <a:r>
              <a:rPr kumimoji="1" lang="ja-JP" altLang="en-US" dirty="0" smtClean="0"/>
              <a:t>。</a:t>
            </a:r>
            <a:endParaRPr kumimoji="1" lang="en-US" altLang="ja-JP" dirty="0" smtClean="0"/>
          </a:p>
          <a:p>
            <a:r>
              <a:rPr kumimoji="1" lang="ja-JP" altLang="en-US" dirty="0" smtClean="0"/>
              <a:t>ストックとは、「在庫、貯蔵、蓄え」などの意味がありますが、</a:t>
            </a:r>
            <a:endParaRPr kumimoji="1" lang="en-US" altLang="ja-JP" dirty="0" smtClean="0"/>
          </a:p>
          <a:p>
            <a:r>
              <a:rPr kumimoji="1" lang="ja-JP" altLang="en-US" dirty="0" smtClean="0"/>
              <a:t>ここでは「資産量」ととらえると理解しやすいと思います。資産量の管理です。</a:t>
            </a:r>
            <a:endParaRPr kumimoji="1" lang="en-US" altLang="ja-JP" dirty="0" smtClean="0"/>
          </a:p>
          <a:p>
            <a:endParaRPr kumimoji="1" lang="en-US" altLang="ja-JP" dirty="0" smtClean="0"/>
          </a:p>
          <a:p>
            <a:r>
              <a:rPr kumimoji="1" lang="ja-JP" altLang="en-US" dirty="0" smtClean="0"/>
              <a:t>スクリーン</a:t>
            </a:r>
            <a:r>
              <a:rPr kumimoji="1" lang="ja-JP" altLang="en-US" dirty="0" smtClean="0"/>
              <a:t>をご覧ください。</a:t>
            </a:r>
            <a:endParaRPr kumimoji="1" lang="en-US" altLang="ja-JP" dirty="0" smtClean="0"/>
          </a:p>
          <a:p>
            <a:r>
              <a:rPr kumimoji="1" lang="ja-JP" altLang="en-US" dirty="0" smtClean="0"/>
              <a:t>下水道施設は老朽が進み、これまでも</a:t>
            </a:r>
            <a:r>
              <a:rPr kumimoji="1" lang="ja-JP" altLang="en-US" dirty="0" smtClean="0"/>
              <a:t>施設ごとの</a:t>
            </a:r>
            <a:r>
              <a:rPr kumimoji="1" lang="ja-JP" altLang="en-US" dirty="0" smtClean="0"/>
              <a:t>老朽化対策</a:t>
            </a:r>
            <a:r>
              <a:rPr kumimoji="1" lang="ja-JP" altLang="en-US" dirty="0" smtClean="0"/>
              <a:t>を短期的な予防</a:t>
            </a:r>
            <a:r>
              <a:rPr kumimoji="1" lang="ja-JP" altLang="en-US" dirty="0" smtClean="0"/>
              <a:t>保全（長寿命化対策）の視点で実施してきました。</a:t>
            </a:r>
            <a:endParaRPr kumimoji="1" lang="en-US" altLang="ja-JP" dirty="0" smtClean="0"/>
          </a:p>
          <a:p>
            <a:endParaRPr kumimoji="1" lang="en-US" altLang="ja-JP" dirty="0" smtClean="0"/>
          </a:p>
          <a:p>
            <a:r>
              <a:rPr kumimoji="1" lang="ja-JP" altLang="en-US" dirty="0" smtClean="0"/>
              <a:t>しかし、これらを財源等の制約のもと適切に管理していくためには、施設毎の短期的</a:t>
            </a:r>
            <a:r>
              <a:rPr kumimoji="1" lang="ja-JP" altLang="en-US" dirty="0" smtClean="0"/>
              <a:t>な改築</a:t>
            </a:r>
            <a:r>
              <a:rPr kumimoji="1" lang="ja-JP" altLang="en-US" dirty="0" smtClean="0"/>
              <a:t>ではなく、中長期的な視点で下水道施設全体の今後の老朽化の進展状況をとらえて、優先順位をつけながら施設の改築を進めることで、事業費の更なる削減が必要となります。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この考えに基づくものがストックマネジメントです。</a:t>
            </a:r>
            <a:endParaRPr kumimoji="1" lang="en-US" altLang="ja-JP" dirty="0" smtClean="0"/>
          </a:p>
          <a:p>
            <a:r>
              <a:rPr kumimoji="1" lang="ja-JP" altLang="en-US" dirty="0" smtClean="0"/>
              <a:t>施設</a:t>
            </a:r>
            <a:r>
              <a:rPr kumimoji="1" lang="ja-JP" altLang="en-US" dirty="0" smtClean="0"/>
              <a:t>毎の予防保全の視点による短期的な部分最適での改築ではなく、下水道施設全体の中長期的な施設状態を予測しながら維持管理、改築を一体的にとらえて計画的・効率的に管理</a:t>
            </a:r>
            <a:r>
              <a:rPr kumimoji="1" lang="ja-JP" altLang="en-US" dirty="0" smtClean="0"/>
              <a:t>することです。</a:t>
            </a:r>
            <a:endParaRPr kumimoji="1" lang="en-US" altLang="ja-JP" dirty="0" smtClean="0"/>
          </a:p>
          <a:p>
            <a:endParaRPr kumimoji="1" lang="en-US" altLang="ja-JP" dirty="0" smtClean="0"/>
          </a:p>
          <a:p>
            <a:r>
              <a:rPr kumimoji="1" lang="ja-JP" altLang="en-US" dirty="0" smtClean="0"/>
              <a:t>このような考えで改築を進めています。</a:t>
            </a:r>
            <a:endParaRPr kumimoji="1" lang="en-US" altLang="ja-JP" dirty="0" smtClean="0"/>
          </a:p>
          <a:p>
            <a:r>
              <a:rPr kumimoji="1" lang="ja-JP" altLang="en-US" dirty="0" smtClean="0"/>
              <a:t>ここまでお分かりいただけたでしょうか。</a:t>
            </a:r>
            <a:endParaRPr kumimoji="1" lang="en-US" altLang="ja-JP" dirty="0" smtClean="0"/>
          </a:p>
          <a:p>
            <a:endParaRPr kumimoji="1" lang="en-US" altLang="ja-JP" dirty="0" smtClean="0"/>
          </a:p>
          <a:p>
            <a:r>
              <a:rPr kumimoji="1" lang="ja-JP" altLang="en-US" dirty="0" smtClean="0"/>
              <a:t>（ストックマネジメント</a:t>
            </a:r>
            <a:r>
              <a:rPr kumimoji="1" lang="ja-JP" altLang="en-US" dirty="0" smtClean="0"/>
              <a:t>を導入することによる期待される</a:t>
            </a:r>
            <a:r>
              <a:rPr kumimoji="1" lang="ja-JP" altLang="en-US" dirty="0" smtClean="0"/>
              <a:t>効果のひとつとして、長期</a:t>
            </a:r>
            <a:r>
              <a:rPr kumimoji="1" lang="ja-JP" altLang="en-US" dirty="0" smtClean="0"/>
              <a:t>予測を踏まえた改築費用の平準化が図られます</a:t>
            </a:r>
            <a:r>
              <a:rPr kumimoji="1" lang="ja-JP" altLang="en-US" dirty="0" smtClean="0"/>
              <a:t>。）</a:t>
            </a:r>
            <a:endParaRPr kumimoji="1" lang="en-US" altLang="ja-JP" dirty="0" smtClean="0"/>
          </a:p>
          <a:p>
            <a:endParaRPr kumimoji="1" lang="en-US" altLang="ja-JP" dirty="0" smtClean="0"/>
          </a:p>
          <a:p>
            <a:r>
              <a:rPr kumimoji="1" lang="ja-JP" altLang="en-US" dirty="0" smtClean="0"/>
              <a:t>次に具体的な改築工法として、劣化した管路を蘇らせる「管更生工法」について詳しく説明いたします。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5</a:t>
            </a:fld>
            <a:endParaRPr kumimoji="1" lang="ja-JP" altLang="en-US"/>
          </a:p>
        </p:txBody>
      </p:sp>
    </p:spTree>
    <p:extLst>
      <p:ext uri="{BB962C8B-B14F-4D97-AF65-F5344CB8AC3E}">
        <p14:creationId xmlns:p14="http://schemas.microsoft.com/office/powerpoint/2010/main" val="575120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劣化した管路を蘇らせる管更生工法には、多くのメーカーが工法を確立しておりまして、使用材料や施工方法が異なります。</a:t>
            </a:r>
            <a:endParaRPr kumimoji="1" lang="en-US" altLang="ja-JP" dirty="0" smtClean="0"/>
          </a:p>
          <a:p>
            <a:r>
              <a:rPr kumimoji="1" lang="ja-JP" altLang="en-US" dirty="0" smtClean="0"/>
              <a:t>大きく分けると、形成工法、製管工法、反転工法の３つに分類できます。</a:t>
            </a:r>
            <a:endParaRPr kumimoji="1" lang="en-US" altLang="ja-JP" dirty="0" smtClean="0"/>
          </a:p>
          <a:p>
            <a:r>
              <a:rPr kumimoji="1" lang="ja-JP" altLang="en-US" dirty="0" smtClean="0"/>
              <a:t>ここでは、甲府市で多くの採用実績のある形成工法と製管工法について説明いたします。</a:t>
            </a:r>
            <a:endParaRPr kumimoji="1" lang="en-US" altLang="ja-JP" dirty="0" smtClean="0"/>
          </a:p>
          <a:p>
            <a:endParaRPr kumimoji="1" lang="en-US" altLang="ja-JP" dirty="0" smtClean="0"/>
          </a:p>
          <a:p>
            <a:r>
              <a:rPr kumimoji="1" lang="ja-JP" altLang="en-US" dirty="0" smtClean="0"/>
              <a:t>スクリーンをご覧ください。</a:t>
            </a:r>
            <a:endParaRPr kumimoji="1" lang="en-US" altLang="ja-JP" dirty="0" smtClean="0"/>
          </a:p>
          <a:p>
            <a:r>
              <a:rPr kumimoji="1" lang="ja-JP" altLang="en-US" dirty="0" smtClean="0"/>
              <a:t>はじめに形成工法です。</a:t>
            </a:r>
            <a:endParaRPr kumimoji="1" lang="en-US" altLang="ja-JP" dirty="0" smtClean="0"/>
          </a:p>
          <a:p>
            <a:r>
              <a:rPr kumimoji="1" lang="ja-JP" altLang="en-US" dirty="0" smtClean="0"/>
              <a:t>イメージ図をご覧ください。</a:t>
            </a:r>
            <a:endParaRPr kumimoji="1" lang="en-US" altLang="ja-JP" dirty="0" smtClean="0"/>
          </a:p>
          <a:p>
            <a:r>
              <a:rPr kumimoji="1" lang="ja-JP" altLang="en-US" dirty="0" smtClean="0"/>
              <a:t>この工法は、「既設の古い管の中にやわらかい新しい管を入れ、加圧してふくらまし、光や熱を加えることで柔らかい管を固くする」工法です。</a:t>
            </a:r>
            <a:endParaRPr kumimoji="1" lang="en-US" altLang="ja-JP" dirty="0" smtClean="0"/>
          </a:p>
          <a:p>
            <a:r>
              <a:rPr kumimoji="1" lang="ja-JP" altLang="en-US" dirty="0" smtClean="0"/>
              <a:t>（使用する管材の種類や引き込み方法、管の硬化方法等はたくさんあります。）</a:t>
            </a:r>
            <a:endParaRPr kumimoji="1" lang="en-US" altLang="ja-JP" dirty="0" smtClean="0"/>
          </a:p>
          <a:p>
            <a:endParaRPr kumimoji="1" lang="en-US" altLang="ja-JP" dirty="0" smtClean="0"/>
          </a:p>
          <a:p>
            <a:r>
              <a:rPr kumimoji="1" lang="ja-JP" altLang="en-US" dirty="0" smtClean="0"/>
              <a:t>このように古い管の中に新しい管が挿入され、新しい管路に生まれ変わる形になります。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6</a:t>
            </a:fld>
            <a:endParaRPr kumimoji="1" lang="ja-JP" altLang="en-US"/>
          </a:p>
        </p:txBody>
      </p:sp>
    </p:spTree>
    <p:extLst>
      <p:ext uri="{BB962C8B-B14F-4D97-AF65-F5344CB8AC3E}">
        <p14:creationId xmlns:p14="http://schemas.microsoft.com/office/powerpoint/2010/main" val="323039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スクリーンをご覧ください。</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これは、局発注の形成工法による工事写真です。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アルファライナー工法（光硬化タイプ）の事例</a:t>
            </a:r>
            <a:r>
              <a:rPr kumimoji="1" lang="en-US" altLang="ja-JP" dirty="0" smtClean="0"/>
              <a:t>【</a:t>
            </a:r>
            <a:r>
              <a:rPr kumimoji="1" lang="ja-JP" altLang="en-US" dirty="0" smtClean="0"/>
              <a:t>画面のとおり</a:t>
            </a:r>
            <a:r>
              <a:rPr kumimoji="1" lang="en-US" altLang="ja-JP" dirty="0" smtClean="0"/>
              <a:t>】</a:t>
            </a:r>
          </a:p>
          <a:p>
            <a:endParaRPr kumimoji="1" lang="en-US" altLang="ja-JP" dirty="0" smtClean="0"/>
          </a:p>
          <a:p>
            <a:r>
              <a:rPr kumimoji="1" lang="ja-JP" altLang="en-US" dirty="0" smtClean="0"/>
              <a:t>①が施工前です。</a:t>
            </a:r>
            <a:endParaRPr kumimoji="1" lang="en-US" altLang="ja-JP" dirty="0" smtClean="0"/>
          </a:p>
          <a:p>
            <a:r>
              <a:rPr kumimoji="1" lang="ja-JP" altLang="en-US" dirty="0" smtClean="0"/>
              <a:t>③の黄色いシート状のものが更生材です。</a:t>
            </a:r>
            <a:endParaRPr kumimoji="1" lang="en-US" altLang="ja-JP" dirty="0" smtClean="0"/>
          </a:p>
          <a:p>
            <a:r>
              <a:rPr kumimoji="1" lang="ja-JP" altLang="en-US" dirty="0" smtClean="0"/>
              <a:t>④はマンホールの上からみたところで、更生材に光を照射している様子です。</a:t>
            </a:r>
            <a:endParaRPr kumimoji="1" lang="en-US" altLang="ja-JP" dirty="0" smtClean="0"/>
          </a:p>
          <a:p>
            <a:r>
              <a:rPr kumimoji="1" lang="ja-JP" altLang="en-US" dirty="0" smtClean="0"/>
              <a:t>⑥で完成です。管の中に新しい管が挿入されているのが分かります。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7</a:t>
            </a:fld>
            <a:endParaRPr kumimoji="1" lang="ja-JP" altLang="en-US"/>
          </a:p>
        </p:txBody>
      </p:sp>
    </p:spTree>
    <p:extLst>
      <p:ext uri="{BB962C8B-B14F-4D97-AF65-F5344CB8AC3E}">
        <p14:creationId xmlns:p14="http://schemas.microsoft.com/office/powerpoint/2010/main" val="3984537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次に、製管工法です。</a:t>
            </a:r>
            <a:endParaRPr kumimoji="1" lang="en-US" altLang="ja-JP" dirty="0" smtClean="0"/>
          </a:p>
          <a:p>
            <a:r>
              <a:rPr kumimoji="1" lang="ja-JP" altLang="en-US" dirty="0" smtClean="0"/>
              <a:t>スクリーンをご覧ください。</a:t>
            </a:r>
            <a:endParaRPr kumimoji="1" lang="en-US" altLang="ja-JP" dirty="0" smtClean="0"/>
          </a:p>
          <a:p>
            <a:r>
              <a:rPr kumimoji="1" lang="ja-JP" altLang="en-US" dirty="0" smtClean="0"/>
              <a:t>こちらのイメージ図をご覧ください。先ほどとは、更生材が異なります。</a:t>
            </a:r>
            <a:endParaRPr kumimoji="1" lang="en-US" altLang="ja-JP" dirty="0" smtClean="0"/>
          </a:p>
          <a:p>
            <a:r>
              <a:rPr kumimoji="1" lang="ja-JP" altLang="en-US" dirty="0" smtClean="0"/>
              <a:t>こちらは、「既設の古い管の中に帯のような更生材をらせん状に嵌め込みながら組み立てていき、既設管と新しい管との隙間をモルタル等の充填剤で固める工法」です。</a:t>
            </a:r>
            <a:endParaRPr kumimoji="1" lang="en-US" altLang="ja-JP" dirty="0" smtClean="0"/>
          </a:p>
          <a:p>
            <a:endParaRPr kumimoji="1" lang="en-US" altLang="ja-JP" dirty="0" smtClean="0"/>
          </a:p>
          <a:p>
            <a:r>
              <a:rPr kumimoji="1" lang="ja-JP" altLang="en-US" dirty="0" smtClean="0"/>
              <a:t>この工法も多くの施工方法がありますが、本市で実績のある工法を説明します。</a:t>
            </a:r>
            <a:endParaRPr kumimoji="1" lang="en-US" altLang="ja-JP" dirty="0" smtClean="0"/>
          </a:p>
          <a:p>
            <a:r>
              <a:rPr kumimoji="1" lang="ja-JP" altLang="en-US" dirty="0" smtClean="0"/>
              <a:t>上段の図は、元押し式と呼ばれています。</a:t>
            </a:r>
            <a:endParaRPr kumimoji="1" lang="en-US" altLang="ja-JP" dirty="0" smtClean="0"/>
          </a:p>
          <a:p>
            <a:r>
              <a:rPr kumimoji="1" lang="ja-JP" altLang="en-US" dirty="0" smtClean="0"/>
              <a:t>製管機と呼ばれる機械をマンホール内</a:t>
            </a:r>
            <a:r>
              <a:rPr kumimoji="1" lang="ja-JP" altLang="en-US" dirty="0" smtClean="0"/>
              <a:t>に設置して、組み立てた更生管を前へ送っていきます。管が押し出されながら伸びていくイメージです。</a:t>
            </a:r>
            <a:endParaRPr kumimoji="1" lang="en-US" altLang="ja-JP" dirty="0" smtClean="0"/>
          </a:p>
          <a:p>
            <a:r>
              <a:rPr kumimoji="1" lang="ja-JP" altLang="en-US" dirty="0" smtClean="0"/>
              <a:t>下段の図は、自走式です。</a:t>
            </a:r>
            <a:endParaRPr kumimoji="1" lang="en-US" altLang="ja-JP" dirty="0" smtClean="0"/>
          </a:p>
          <a:p>
            <a:r>
              <a:rPr kumimoji="1" lang="ja-JP" altLang="en-US" dirty="0" smtClean="0"/>
              <a:t>自走する製管機を更生管の先端に置いて、更生管を組み立てながら前へ機械が移動し、管が伸びていきます。</a:t>
            </a:r>
            <a:endParaRPr kumimoji="1" lang="en-US" altLang="ja-JP" dirty="0" smtClean="0"/>
          </a:p>
          <a:p>
            <a:endParaRPr kumimoji="1" lang="en-US" altLang="ja-JP" dirty="0" smtClean="0"/>
          </a:p>
          <a:p>
            <a:r>
              <a:rPr kumimoji="1" lang="ja-JP" altLang="en-US" dirty="0" smtClean="0"/>
              <a:t>最後に既設管と新しい管との隙間にモルタル等の充填剤を注入して、既設管と一体化を図ります。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8</a:t>
            </a:fld>
            <a:endParaRPr kumimoji="1" lang="ja-JP" altLang="en-US"/>
          </a:p>
        </p:txBody>
      </p:sp>
    </p:spTree>
    <p:extLst>
      <p:ext uri="{BB962C8B-B14F-4D97-AF65-F5344CB8AC3E}">
        <p14:creationId xmlns:p14="http://schemas.microsoft.com/office/powerpoint/2010/main" val="3364803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スクリーンをご覧ください。</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これは、局発注の自走式の製管工法の工事写真です。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SPR</a:t>
            </a:r>
            <a:r>
              <a:rPr kumimoji="1" lang="ja-JP" altLang="en-US" dirty="0" smtClean="0"/>
              <a:t>工法の事例</a:t>
            </a:r>
            <a:r>
              <a:rPr kumimoji="1" lang="en-US" altLang="ja-JP" dirty="0" smtClean="0"/>
              <a:t>【</a:t>
            </a:r>
            <a:r>
              <a:rPr kumimoji="1" lang="ja-JP" altLang="en-US" dirty="0" smtClean="0"/>
              <a:t>画面のとおり</a:t>
            </a:r>
            <a:r>
              <a:rPr kumimoji="1" lang="en-US" altLang="ja-JP"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①が施工前です。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③において、更生管が写真奥へ伸びていく様子が分かります。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④は先端の製管機と呼ばれるものです。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⑤は既設管と更生管の隙間に充填剤を注入しています。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⑥で完成です。新しい管に生まれ変わりました。</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この工法は、形成工法と大きく違う点があります。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お気づきのとおり、それは下水道管内の下水を流しながら施工できることです。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p:txBody>
      </p:sp>
      <p:sp>
        <p:nvSpPr>
          <p:cNvPr id="4" name="スライド番号プレースホルダー 3"/>
          <p:cNvSpPr>
            <a:spLocks noGrp="1"/>
          </p:cNvSpPr>
          <p:nvPr>
            <p:ph type="sldNum" sz="quarter" idx="10"/>
          </p:nvPr>
        </p:nvSpPr>
        <p:spPr/>
        <p:txBody>
          <a:bodyPr/>
          <a:lstStyle/>
          <a:p>
            <a:fld id="{21C050C6-1F40-4BC2-964E-07F96EDA834B}" type="slidenum">
              <a:rPr kumimoji="1" lang="ja-JP" altLang="en-US" smtClean="0"/>
              <a:t>9</a:t>
            </a:fld>
            <a:endParaRPr kumimoji="1" lang="ja-JP" altLang="en-US"/>
          </a:p>
        </p:txBody>
      </p:sp>
    </p:spTree>
    <p:extLst>
      <p:ext uri="{BB962C8B-B14F-4D97-AF65-F5344CB8AC3E}">
        <p14:creationId xmlns:p14="http://schemas.microsoft.com/office/powerpoint/2010/main" val="2683388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2023/8/30</a:t>
            </a:r>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smtClean="0"/>
              <a:t>第５回甲府市水道料金審議会</a:t>
            </a:r>
            <a:endParaRPr kumimoji="1" lang="ja-JP" altLang="en-US"/>
          </a:p>
        </p:txBody>
      </p:sp>
      <p:sp>
        <p:nvSpPr>
          <p:cNvPr id="6" name="スライド番号プレースホルダー 5"/>
          <p:cNvSpPr>
            <a:spLocks noGrp="1"/>
          </p:cNvSpPr>
          <p:nvPr>
            <p:ph type="sldNum" sz="quarter" idx="12"/>
          </p:nvPr>
        </p:nvSpPr>
        <p:spPr/>
        <p:txBody>
          <a:bodyPr/>
          <a:lstStyle/>
          <a:p>
            <a:fld id="{B282D411-53BA-43F0-BD3E-F1BC7FC36481}" type="slidenum">
              <a:rPr kumimoji="1" lang="ja-JP" altLang="en-US" smtClean="0"/>
              <a:t>‹#›</a:t>
            </a:fld>
            <a:endParaRPr kumimoji="1" lang="ja-JP" altLang="en-US"/>
          </a:p>
        </p:txBody>
      </p:sp>
    </p:spTree>
    <p:extLst>
      <p:ext uri="{BB962C8B-B14F-4D97-AF65-F5344CB8AC3E}">
        <p14:creationId xmlns:p14="http://schemas.microsoft.com/office/powerpoint/2010/main" val="80539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2023/8/30</a:t>
            </a:r>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smtClean="0"/>
              <a:t>第５回甲府市水道料金審議会</a:t>
            </a:r>
            <a:endParaRPr kumimoji="1" lang="ja-JP" altLang="en-US"/>
          </a:p>
        </p:txBody>
      </p:sp>
      <p:sp>
        <p:nvSpPr>
          <p:cNvPr id="6" name="スライド番号プレースホルダー 5"/>
          <p:cNvSpPr>
            <a:spLocks noGrp="1"/>
          </p:cNvSpPr>
          <p:nvPr>
            <p:ph type="sldNum" sz="quarter" idx="12"/>
          </p:nvPr>
        </p:nvSpPr>
        <p:spPr/>
        <p:txBody>
          <a:bodyPr/>
          <a:lstStyle/>
          <a:p>
            <a:fld id="{B282D411-53BA-43F0-BD3E-F1BC7FC36481}" type="slidenum">
              <a:rPr kumimoji="1" lang="ja-JP" altLang="en-US" smtClean="0"/>
              <a:t>‹#›</a:t>
            </a:fld>
            <a:endParaRPr kumimoji="1" lang="ja-JP" altLang="en-US"/>
          </a:p>
        </p:txBody>
      </p:sp>
    </p:spTree>
    <p:extLst>
      <p:ext uri="{BB962C8B-B14F-4D97-AF65-F5344CB8AC3E}">
        <p14:creationId xmlns:p14="http://schemas.microsoft.com/office/powerpoint/2010/main" val="65253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2023/8/30</a:t>
            </a:r>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smtClean="0"/>
              <a:t>第５回甲府市水道料金審議会</a:t>
            </a:r>
            <a:endParaRPr kumimoji="1" lang="ja-JP" altLang="en-US"/>
          </a:p>
        </p:txBody>
      </p:sp>
      <p:sp>
        <p:nvSpPr>
          <p:cNvPr id="6" name="スライド番号プレースホルダー 5"/>
          <p:cNvSpPr>
            <a:spLocks noGrp="1"/>
          </p:cNvSpPr>
          <p:nvPr>
            <p:ph type="sldNum" sz="quarter" idx="12"/>
          </p:nvPr>
        </p:nvSpPr>
        <p:spPr/>
        <p:txBody>
          <a:bodyPr/>
          <a:lstStyle/>
          <a:p>
            <a:fld id="{B282D411-53BA-43F0-BD3E-F1BC7FC36481}" type="slidenum">
              <a:rPr kumimoji="1" lang="ja-JP" altLang="en-US" smtClean="0"/>
              <a:t>‹#›</a:t>
            </a:fld>
            <a:endParaRPr kumimoji="1" lang="ja-JP" altLang="en-US"/>
          </a:p>
        </p:txBody>
      </p:sp>
    </p:spTree>
    <p:extLst>
      <p:ext uri="{BB962C8B-B14F-4D97-AF65-F5344CB8AC3E}">
        <p14:creationId xmlns:p14="http://schemas.microsoft.com/office/powerpoint/2010/main" val="141308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2023/8/30</a:t>
            </a:r>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smtClean="0"/>
              <a:t>第５回甲府市水道料金審議会</a:t>
            </a:r>
            <a:endParaRPr kumimoji="1" lang="ja-JP" altLang="en-US"/>
          </a:p>
        </p:txBody>
      </p:sp>
      <p:sp>
        <p:nvSpPr>
          <p:cNvPr id="6" name="スライド番号プレースホルダー 5"/>
          <p:cNvSpPr>
            <a:spLocks noGrp="1"/>
          </p:cNvSpPr>
          <p:nvPr>
            <p:ph type="sldNum" sz="quarter" idx="12"/>
          </p:nvPr>
        </p:nvSpPr>
        <p:spPr/>
        <p:txBody>
          <a:bodyPr/>
          <a:lstStyle/>
          <a:p>
            <a:fld id="{B282D411-53BA-43F0-BD3E-F1BC7FC36481}" type="slidenum">
              <a:rPr kumimoji="1" lang="ja-JP" altLang="en-US" smtClean="0"/>
              <a:t>‹#›</a:t>
            </a:fld>
            <a:endParaRPr kumimoji="1" lang="ja-JP" altLang="en-US"/>
          </a:p>
        </p:txBody>
      </p:sp>
    </p:spTree>
    <p:extLst>
      <p:ext uri="{BB962C8B-B14F-4D97-AF65-F5344CB8AC3E}">
        <p14:creationId xmlns:p14="http://schemas.microsoft.com/office/powerpoint/2010/main" val="1969544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kumimoji="1" lang="en-US" altLang="ja-JP" smtClean="0"/>
              <a:t>2023/8/30</a:t>
            </a:r>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smtClean="0"/>
              <a:t>第５回甲府市水道料金審議会</a:t>
            </a:r>
            <a:endParaRPr kumimoji="1" lang="ja-JP" altLang="en-US"/>
          </a:p>
        </p:txBody>
      </p:sp>
      <p:sp>
        <p:nvSpPr>
          <p:cNvPr id="6" name="スライド番号プレースホルダー 5"/>
          <p:cNvSpPr>
            <a:spLocks noGrp="1"/>
          </p:cNvSpPr>
          <p:nvPr>
            <p:ph type="sldNum" sz="quarter" idx="12"/>
          </p:nvPr>
        </p:nvSpPr>
        <p:spPr/>
        <p:txBody>
          <a:bodyPr/>
          <a:lstStyle/>
          <a:p>
            <a:fld id="{B282D411-53BA-43F0-BD3E-F1BC7FC36481}" type="slidenum">
              <a:rPr kumimoji="1" lang="ja-JP" altLang="en-US" smtClean="0"/>
              <a:t>‹#›</a:t>
            </a:fld>
            <a:endParaRPr kumimoji="1" lang="ja-JP" altLang="en-US"/>
          </a:p>
        </p:txBody>
      </p:sp>
    </p:spTree>
    <p:extLst>
      <p:ext uri="{BB962C8B-B14F-4D97-AF65-F5344CB8AC3E}">
        <p14:creationId xmlns:p14="http://schemas.microsoft.com/office/powerpoint/2010/main" val="93893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2023/8/30</a:t>
            </a:r>
            <a:endParaRPr kumimoji="1" lang="ja-JP" altLang="en-US"/>
          </a:p>
        </p:txBody>
      </p:sp>
      <p:sp>
        <p:nvSpPr>
          <p:cNvPr id="6" name="フッター プレースホルダー 5"/>
          <p:cNvSpPr>
            <a:spLocks noGrp="1"/>
          </p:cNvSpPr>
          <p:nvPr>
            <p:ph type="ftr" sz="quarter" idx="11"/>
          </p:nvPr>
        </p:nvSpPr>
        <p:spPr/>
        <p:txBody>
          <a:bodyPr/>
          <a:lstStyle/>
          <a:p>
            <a:r>
              <a:rPr kumimoji="1" lang="zh-TW" altLang="en-US" smtClean="0"/>
              <a:t>第５回甲府市水道料金審議会</a:t>
            </a:r>
            <a:endParaRPr kumimoji="1" lang="ja-JP" altLang="en-US"/>
          </a:p>
        </p:txBody>
      </p:sp>
      <p:sp>
        <p:nvSpPr>
          <p:cNvPr id="7" name="スライド番号プレースホルダー 6"/>
          <p:cNvSpPr>
            <a:spLocks noGrp="1"/>
          </p:cNvSpPr>
          <p:nvPr>
            <p:ph type="sldNum" sz="quarter" idx="12"/>
          </p:nvPr>
        </p:nvSpPr>
        <p:spPr/>
        <p:txBody>
          <a:bodyPr/>
          <a:lstStyle/>
          <a:p>
            <a:fld id="{B282D411-53BA-43F0-BD3E-F1BC7FC36481}" type="slidenum">
              <a:rPr kumimoji="1" lang="ja-JP" altLang="en-US" smtClean="0"/>
              <a:t>‹#›</a:t>
            </a:fld>
            <a:endParaRPr kumimoji="1" lang="ja-JP" altLang="en-US"/>
          </a:p>
        </p:txBody>
      </p:sp>
    </p:spTree>
    <p:extLst>
      <p:ext uri="{BB962C8B-B14F-4D97-AF65-F5344CB8AC3E}">
        <p14:creationId xmlns:p14="http://schemas.microsoft.com/office/powerpoint/2010/main" val="112351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2023/8/30</a:t>
            </a:r>
            <a:endParaRPr kumimoji="1" lang="ja-JP" altLang="en-US"/>
          </a:p>
        </p:txBody>
      </p:sp>
      <p:sp>
        <p:nvSpPr>
          <p:cNvPr id="8" name="フッター プレースホルダー 7"/>
          <p:cNvSpPr>
            <a:spLocks noGrp="1"/>
          </p:cNvSpPr>
          <p:nvPr>
            <p:ph type="ftr" sz="quarter" idx="11"/>
          </p:nvPr>
        </p:nvSpPr>
        <p:spPr/>
        <p:txBody>
          <a:bodyPr/>
          <a:lstStyle/>
          <a:p>
            <a:r>
              <a:rPr kumimoji="1" lang="zh-TW" altLang="en-US" smtClean="0"/>
              <a:t>第５回甲府市水道料金審議会</a:t>
            </a:r>
            <a:endParaRPr kumimoji="1" lang="ja-JP" altLang="en-US"/>
          </a:p>
        </p:txBody>
      </p:sp>
      <p:sp>
        <p:nvSpPr>
          <p:cNvPr id="9" name="スライド番号プレースホルダー 8"/>
          <p:cNvSpPr>
            <a:spLocks noGrp="1"/>
          </p:cNvSpPr>
          <p:nvPr>
            <p:ph type="sldNum" sz="quarter" idx="12"/>
          </p:nvPr>
        </p:nvSpPr>
        <p:spPr/>
        <p:txBody>
          <a:bodyPr/>
          <a:lstStyle/>
          <a:p>
            <a:fld id="{B282D411-53BA-43F0-BD3E-F1BC7FC36481}" type="slidenum">
              <a:rPr kumimoji="1" lang="ja-JP" altLang="en-US" smtClean="0"/>
              <a:t>‹#›</a:t>
            </a:fld>
            <a:endParaRPr kumimoji="1" lang="ja-JP" altLang="en-US"/>
          </a:p>
        </p:txBody>
      </p:sp>
    </p:spTree>
    <p:extLst>
      <p:ext uri="{BB962C8B-B14F-4D97-AF65-F5344CB8AC3E}">
        <p14:creationId xmlns:p14="http://schemas.microsoft.com/office/powerpoint/2010/main" val="419610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2023/8/30</a:t>
            </a:r>
            <a:endParaRPr kumimoji="1" lang="ja-JP" altLang="en-US"/>
          </a:p>
        </p:txBody>
      </p:sp>
      <p:sp>
        <p:nvSpPr>
          <p:cNvPr id="4" name="フッター プレースホルダー 3"/>
          <p:cNvSpPr>
            <a:spLocks noGrp="1"/>
          </p:cNvSpPr>
          <p:nvPr>
            <p:ph type="ftr" sz="quarter" idx="11"/>
          </p:nvPr>
        </p:nvSpPr>
        <p:spPr/>
        <p:txBody>
          <a:bodyPr/>
          <a:lstStyle/>
          <a:p>
            <a:r>
              <a:rPr kumimoji="1" lang="zh-TW" altLang="en-US" smtClean="0"/>
              <a:t>第５回甲府市水道料金審議会</a:t>
            </a:r>
            <a:endParaRPr kumimoji="1" lang="ja-JP" altLang="en-US"/>
          </a:p>
        </p:txBody>
      </p:sp>
      <p:sp>
        <p:nvSpPr>
          <p:cNvPr id="5" name="スライド番号プレースホルダー 4"/>
          <p:cNvSpPr>
            <a:spLocks noGrp="1"/>
          </p:cNvSpPr>
          <p:nvPr>
            <p:ph type="sldNum" sz="quarter" idx="12"/>
          </p:nvPr>
        </p:nvSpPr>
        <p:spPr/>
        <p:txBody>
          <a:bodyPr/>
          <a:lstStyle/>
          <a:p>
            <a:fld id="{B282D411-53BA-43F0-BD3E-F1BC7FC36481}" type="slidenum">
              <a:rPr kumimoji="1" lang="ja-JP" altLang="en-US" smtClean="0"/>
              <a:t>‹#›</a:t>
            </a:fld>
            <a:endParaRPr kumimoji="1" lang="ja-JP" altLang="en-US"/>
          </a:p>
        </p:txBody>
      </p:sp>
    </p:spTree>
    <p:extLst>
      <p:ext uri="{BB962C8B-B14F-4D97-AF65-F5344CB8AC3E}">
        <p14:creationId xmlns:p14="http://schemas.microsoft.com/office/powerpoint/2010/main" val="919506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2023/8/30</a:t>
            </a:r>
            <a:endParaRPr kumimoji="1" lang="ja-JP" altLang="en-US"/>
          </a:p>
        </p:txBody>
      </p:sp>
      <p:sp>
        <p:nvSpPr>
          <p:cNvPr id="3" name="フッター プレースホルダー 2"/>
          <p:cNvSpPr>
            <a:spLocks noGrp="1"/>
          </p:cNvSpPr>
          <p:nvPr>
            <p:ph type="ftr" sz="quarter" idx="11"/>
          </p:nvPr>
        </p:nvSpPr>
        <p:spPr/>
        <p:txBody>
          <a:bodyPr/>
          <a:lstStyle/>
          <a:p>
            <a:r>
              <a:rPr kumimoji="1" lang="zh-TW" altLang="en-US" smtClean="0"/>
              <a:t>第５回甲府市水道料金審議会</a:t>
            </a:r>
            <a:endParaRPr kumimoji="1" lang="ja-JP" altLang="en-US"/>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a:t>
            </a:fld>
            <a:endParaRPr kumimoji="1" lang="ja-JP" altLang="en-US"/>
          </a:p>
        </p:txBody>
      </p:sp>
    </p:spTree>
    <p:extLst>
      <p:ext uri="{BB962C8B-B14F-4D97-AF65-F5344CB8AC3E}">
        <p14:creationId xmlns:p14="http://schemas.microsoft.com/office/powerpoint/2010/main" val="3096694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2023/8/30</a:t>
            </a:r>
            <a:endParaRPr kumimoji="1" lang="ja-JP" altLang="en-US"/>
          </a:p>
        </p:txBody>
      </p:sp>
      <p:sp>
        <p:nvSpPr>
          <p:cNvPr id="6" name="フッター プレースホルダー 5"/>
          <p:cNvSpPr>
            <a:spLocks noGrp="1"/>
          </p:cNvSpPr>
          <p:nvPr>
            <p:ph type="ftr" sz="quarter" idx="11"/>
          </p:nvPr>
        </p:nvSpPr>
        <p:spPr/>
        <p:txBody>
          <a:bodyPr/>
          <a:lstStyle/>
          <a:p>
            <a:r>
              <a:rPr kumimoji="1" lang="zh-TW" altLang="en-US" smtClean="0"/>
              <a:t>第５回甲府市水道料金審議会</a:t>
            </a:r>
            <a:endParaRPr kumimoji="1" lang="ja-JP" altLang="en-US"/>
          </a:p>
        </p:txBody>
      </p:sp>
      <p:sp>
        <p:nvSpPr>
          <p:cNvPr id="7" name="スライド番号プレースホルダー 6"/>
          <p:cNvSpPr>
            <a:spLocks noGrp="1"/>
          </p:cNvSpPr>
          <p:nvPr>
            <p:ph type="sldNum" sz="quarter" idx="12"/>
          </p:nvPr>
        </p:nvSpPr>
        <p:spPr/>
        <p:txBody>
          <a:bodyPr/>
          <a:lstStyle/>
          <a:p>
            <a:fld id="{B282D411-53BA-43F0-BD3E-F1BC7FC36481}" type="slidenum">
              <a:rPr kumimoji="1" lang="ja-JP" altLang="en-US" smtClean="0"/>
              <a:t>‹#›</a:t>
            </a:fld>
            <a:endParaRPr kumimoji="1" lang="ja-JP" altLang="en-US"/>
          </a:p>
        </p:txBody>
      </p:sp>
    </p:spTree>
    <p:extLst>
      <p:ext uri="{BB962C8B-B14F-4D97-AF65-F5344CB8AC3E}">
        <p14:creationId xmlns:p14="http://schemas.microsoft.com/office/powerpoint/2010/main" val="742418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2023/8/30</a:t>
            </a:r>
            <a:endParaRPr kumimoji="1" lang="ja-JP" altLang="en-US"/>
          </a:p>
        </p:txBody>
      </p:sp>
      <p:sp>
        <p:nvSpPr>
          <p:cNvPr id="6" name="フッター プレースホルダー 5"/>
          <p:cNvSpPr>
            <a:spLocks noGrp="1"/>
          </p:cNvSpPr>
          <p:nvPr>
            <p:ph type="ftr" sz="quarter" idx="11"/>
          </p:nvPr>
        </p:nvSpPr>
        <p:spPr/>
        <p:txBody>
          <a:bodyPr/>
          <a:lstStyle/>
          <a:p>
            <a:r>
              <a:rPr kumimoji="1" lang="zh-TW" altLang="en-US" smtClean="0"/>
              <a:t>第５回甲府市水道料金審議会</a:t>
            </a:r>
            <a:endParaRPr kumimoji="1" lang="ja-JP" altLang="en-US"/>
          </a:p>
        </p:txBody>
      </p:sp>
      <p:sp>
        <p:nvSpPr>
          <p:cNvPr id="7" name="スライド番号プレースホルダー 6"/>
          <p:cNvSpPr>
            <a:spLocks noGrp="1"/>
          </p:cNvSpPr>
          <p:nvPr>
            <p:ph type="sldNum" sz="quarter" idx="12"/>
          </p:nvPr>
        </p:nvSpPr>
        <p:spPr/>
        <p:txBody>
          <a:bodyPr/>
          <a:lstStyle/>
          <a:p>
            <a:fld id="{B282D411-53BA-43F0-BD3E-F1BC7FC36481}" type="slidenum">
              <a:rPr kumimoji="1" lang="ja-JP" altLang="en-US" smtClean="0"/>
              <a:t>‹#›</a:t>
            </a:fld>
            <a:endParaRPr kumimoji="1" lang="ja-JP" altLang="en-US"/>
          </a:p>
        </p:txBody>
      </p:sp>
    </p:spTree>
    <p:extLst>
      <p:ext uri="{BB962C8B-B14F-4D97-AF65-F5344CB8AC3E}">
        <p14:creationId xmlns:p14="http://schemas.microsoft.com/office/powerpoint/2010/main" val="1630317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40">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2023/8/30</a:t>
            </a:r>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zh-TW" altLang="en-US" smtClean="0"/>
              <a:t>第５回甲府市水道料金審議会</a:t>
            </a:r>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82D411-53BA-43F0-BD3E-F1BC7FC36481}" type="slidenum">
              <a:rPr kumimoji="1" lang="ja-JP" altLang="en-US" smtClean="0"/>
              <a:t>‹#›</a:t>
            </a:fld>
            <a:endParaRPr kumimoji="1" lang="ja-JP" altLang="en-US"/>
          </a:p>
        </p:txBody>
      </p:sp>
    </p:spTree>
    <p:extLst>
      <p:ext uri="{BB962C8B-B14F-4D97-AF65-F5344CB8AC3E}">
        <p14:creationId xmlns:p14="http://schemas.microsoft.com/office/powerpoint/2010/main" val="107194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4"/>
            <a:ext cx="9144000" cy="1333454"/>
          </a:xfrm>
        </p:spPr>
        <p:txBody>
          <a:bodyPr>
            <a:normAutofit/>
          </a:bodyPr>
          <a:lstStyle/>
          <a:p>
            <a:r>
              <a:rPr kumimoji="1" lang="ja-JP" altLang="en-US" sz="4800" dirty="0" smtClean="0"/>
              <a:t>下水道事業の施設更新について</a:t>
            </a:r>
            <a:endParaRPr kumimoji="1" lang="ja-JP" altLang="en-US" sz="4800" dirty="0"/>
          </a:p>
        </p:txBody>
      </p:sp>
      <p:sp>
        <p:nvSpPr>
          <p:cNvPr id="3" name="サブタイトル 2"/>
          <p:cNvSpPr>
            <a:spLocks noGrp="1"/>
          </p:cNvSpPr>
          <p:nvPr>
            <p:ph type="subTitle" idx="1"/>
          </p:nvPr>
        </p:nvSpPr>
        <p:spPr>
          <a:xfrm>
            <a:off x="1524000" y="2775857"/>
            <a:ext cx="9144000" cy="2841172"/>
          </a:xfrm>
        </p:spPr>
        <p:txBody>
          <a:bodyPr>
            <a:normAutofit/>
          </a:bodyPr>
          <a:lstStyle/>
          <a:p>
            <a:r>
              <a:rPr kumimoji="1" lang="ja-JP" altLang="en-US" sz="3200" dirty="0" smtClean="0"/>
              <a:t>～下水道事業の現場から～</a:t>
            </a:r>
            <a:endParaRPr kumimoji="1" lang="en-US" altLang="ja-JP" sz="3200" dirty="0" smtClean="0"/>
          </a:p>
          <a:p>
            <a:endParaRPr lang="en-US" altLang="ja-JP" sz="2800" dirty="0" smtClean="0"/>
          </a:p>
          <a:p>
            <a:endParaRPr lang="en-US" altLang="ja-JP" sz="2800" dirty="0"/>
          </a:p>
          <a:p>
            <a:r>
              <a:rPr kumimoji="1" lang="ja-JP" altLang="en-US" sz="2800" dirty="0" smtClean="0"/>
              <a:t>第５回甲府市水道料金等審議会</a:t>
            </a:r>
            <a:endParaRPr kumimoji="1" lang="en-US" altLang="ja-JP" sz="2800" dirty="0" smtClean="0"/>
          </a:p>
          <a:p>
            <a:r>
              <a:rPr lang="ja-JP" altLang="en-US" sz="2800" dirty="0" smtClean="0"/>
              <a:t>令和５年８月３０日</a:t>
            </a:r>
            <a:endParaRPr kumimoji="1" lang="ja-JP" altLang="en-US" sz="2800"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1</a:t>
            </a:fld>
            <a:endParaRPr kumimoji="1" lang="ja-JP" altLang="en-US"/>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0" y="117698"/>
            <a:ext cx="1250476" cy="1004666"/>
          </a:xfrm>
          <a:prstGeom prst="rect">
            <a:avLst/>
          </a:prstGeom>
        </p:spPr>
      </p:pic>
    </p:spTree>
    <p:extLst>
      <p:ext uri="{BB962C8B-B14F-4D97-AF65-F5344CB8AC3E}">
        <p14:creationId xmlns:p14="http://schemas.microsoft.com/office/powerpoint/2010/main" val="3505488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４下水道総合地震対策事業</a:t>
            </a:r>
            <a:endParaRPr kumimoji="1" lang="ja-JP" altLang="en-US" dirty="0"/>
          </a:p>
        </p:txBody>
      </p:sp>
      <p:sp>
        <p:nvSpPr>
          <p:cNvPr id="3" name="コンテンツ プレースホルダー 2"/>
          <p:cNvSpPr>
            <a:spLocks noGrp="1"/>
          </p:cNvSpPr>
          <p:nvPr>
            <p:ph idx="1"/>
          </p:nvPr>
        </p:nvSpPr>
        <p:spPr>
          <a:xfrm>
            <a:off x="5257031" y="1490134"/>
            <a:ext cx="6756401" cy="4673600"/>
          </a:xfrm>
        </p:spPr>
        <p:txBody>
          <a:bodyPr>
            <a:normAutofit/>
          </a:bodyPr>
          <a:lstStyle/>
          <a:p>
            <a:r>
              <a:rPr lang="ja-JP" altLang="en-US" sz="2400" dirty="0" smtClean="0"/>
              <a:t>下水道総合地震対策とは</a:t>
            </a:r>
            <a:endParaRPr lang="en-US" altLang="ja-JP" sz="2400" dirty="0"/>
          </a:p>
          <a:p>
            <a:pPr marL="0" indent="0">
              <a:buNone/>
            </a:pPr>
            <a:r>
              <a:rPr lang="ja-JP" altLang="en-US" sz="2400" dirty="0" smtClean="0"/>
              <a:t>　地震時においても下水道の機能を確保できるよう、重要な施設の耐震化を図る「防災」と被災を想定して被害の最小化を図る「減災」を組み合わせた総合的な地震対策です。</a:t>
            </a:r>
            <a:endParaRPr lang="en-US" altLang="ja-JP" sz="2400" dirty="0" smtClean="0"/>
          </a:p>
          <a:p>
            <a:pPr marL="0" indent="0">
              <a:buNone/>
            </a:pPr>
            <a:endParaRPr lang="en-US" altLang="ja-JP" sz="2400" dirty="0" smtClean="0"/>
          </a:p>
          <a:p>
            <a:r>
              <a:rPr lang="ja-JP" altLang="en-US" sz="2400" dirty="0" smtClean="0"/>
              <a:t>地震対策</a:t>
            </a:r>
            <a:endParaRPr lang="en-US" altLang="ja-JP" sz="2400" dirty="0" smtClean="0"/>
          </a:p>
          <a:p>
            <a:pPr marL="457200" lvl="1" indent="0">
              <a:buNone/>
            </a:pPr>
            <a:r>
              <a:rPr lang="ja-JP" altLang="en-US" dirty="0" smtClean="0"/>
              <a:t>防災（管路、処理場、ポンプ場の耐震化等）</a:t>
            </a:r>
            <a:endParaRPr lang="en-US" altLang="ja-JP" dirty="0" smtClean="0"/>
          </a:p>
          <a:p>
            <a:pPr marL="457200" lvl="1" indent="0">
              <a:buNone/>
            </a:pPr>
            <a:r>
              <a:rPr lang="ja-JP" altLang="en-US" dirty="0" smtClean="0"/>
              <a:t>減災（マンホールトイレの設置等）</a:t>
            </a:r>
            <a:endParaRPr kumimoji="1" lang="ja-JP" altLang="en-US"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10</a:t>
            </a:fld>
            <a:endParaRPr kumimoji="1" lang="ja-JP" altLang="en-US"/>
          </a:p>
        </p:txBody>
      </p:sp>
      <p:pic>
        <p:nvPicPr>
          <p:cNvPr id="5" name="図 4" descr="下水道：地震対策の推進 - 国土交通省"/>
          <p:cNvPicPr/>
          <p:nvPr/>
        </p:nvPicPr>
        <p:blipFill>
          <a:blip r:embed="rId3">
            <a:extLst>
              <a:ext uri="{28A0092B-C50C-407E-A947-70E740481C1C}">
                <a14:useLocalDpi xmlns:a14="http://schemas.microsoft.com/office/drawing/2010/main" val="0"/>
              </a:ext>
            </a:extLst>
          </a:blip>
          <a:srcRect/>
          <a:stretch>
            <a:fillRect/>
          </a:stretch>
        </p:blipFill>
        <p:spPr bwMode="auto">
          <a:xfrm>
            <a:off x="178566" y="1490134"/>
            <a:ext cx="5053831" cy="2947600"/>
          </a:xfrm>
          <a:prstGeom prst="rect">
            <a:avLst/>
          </a:prstGeom>
          <a:noFill/>
          <a:ln>
            <a:noFill/>
          </a:ln>
        </p:spPr>
      </p:pic>
      <p:pic>
        <p:nvPicPr>
          <p:cNvPr id="6" name="図 5" descr="https://gmen.ichikawa-gr.jp/wp/wp-content/uploads/2021/06/123-480x291.png"/>
          <p:cNvPicPr/>
          <p:nvPr/>
        </p:nvPicPr>
        <p:blipFill>
          <a:blip r:embed="rId4">
            <a:extLst>
              <a:ext uri="{28A0092B-C50C-407E-A947-70E740481C1C}">
                <a14:useLocalDpi xmlns:a14="http://schemas.microsoft.com/office/drawing/2010/main" val="0"/>
              </a:ext>
            </a:extLst>
          </a:blip>
          <a:srcRect/>
          <a:stretch>
            <a:fillRect/>
          </a:stretch>
        </p:blipFill>
        <p:spPr bwMode="auto">
          <a:xfrm>
            <a:off x="1130682" y="4663440"/>
            <a:ext cx="3258438" cy="1980247"/>
          </a:xfrm>
          <a:prstGeom prst="rect">
            <a:avLst/>
          </a:prstGeom>
          <a:noFill/>
          <a:ln>
            <a:noFill/>
          </a:ln>
        </p:spPr>
      </p:pic>
    </p:spTree>
    <p:extLst>
      <p:ext uri="{BB962C8B-B14F-4D97-AF65-F5344CB8AC3E}">
        <p14:creationId xmlns:p14="http://schemas.microsoft.com/office/powerpoint/2010/main" val="737286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４－１防災対策</a:t>
            </a:r>
            <a:endParaRPr kumimoji="1" lang="ja-JP" altLang="en-US" dirty="0"/>
          </a:p>
        </p:txBody>
      </p:sp>
      <p:sp>
        <p:nvSpPr>
          <p:cNvPr id="3" name="コンテンツ プレースホルダー 2"/>
          <p:cNvSpPr>
            <a:spLocks noGrp="1"/>
          </p:cNvSpPr>
          <p:nvPr>
            <p:ph idx="1"/>
          </p:nvPr>
        </p:nvSpPr>
        <p:spPr>
          <a:xfrm>
            <a:off x="133350" y="1403350"/>
            <a:ext cx="7772400" cy="4346575"/>
          </a:xfrm>
        </p:spPr>
        <p:txBody>
          <a:bodyPr>
            <a:normAutofit/>
          </a:bodyPr>
          <a:lstStyle/>
          <a:p>
            <a:r>
              <a:rPr lang="ja-JP" altLang="en-US" dirty="0"/>
              <a:t>管</a:t>
            </a:r>
            <a:r>
              <a:rPr lang="ja-JP" altLang="en-US" dirty="0" smtClean="0"/>
              <a:t>路施設の主な防災対策</a:t>
            </a:r>
            <a:endParaRPr kumimoji="1" lang="en-US" altLang="ja-JP" dirty="0" smtClean="0"/>
          </a:p>
          <a:p>
            <a:pPr lvl="1">
              <a:buFont typeface="Wingdings" panose="05000000000000000000" pitchFamily="2" charset="2"/>
              <a:buChar char="Ø"/>
            </a:pPr>
            <a:r>
              <a:rPr lang="ja-JP" altLang="en-US" dirty="0" smtClean="0"/>
              <a:t>管</a:t>
            </a:r>
            <a:r>
              <a:rPr lang="ja-JP" altLang="en-US" dirty="0" err="1" smtClean="0"/>
              <a:t>きょと</a:t>
            </a:r>
            <a:r>
              <a:rPr lang="ja-JP" altLang="en-US" dirty="0" smtClean="0"/>
              <a:t>マンホール接続部の</a:t>
            </a:r>
            <a:r>
              <a:rPr lang="ja-JP" altLang="en-US" b="1" dirty="0" smtClean="0">
                <a:solidFill>
                  <a:srgbClr val="FF0000"/>
                </a:solidFill>
              </a:rPr>
              <a:t>可とう継手設置</a:t>
            </a:r>
            <a:endParaRPr lang="en-US" altLang="ja-JP" dirty="0" smtClean="0"/>
          </a:p>
          <a:p>
            <a:pPr lvl="1">
              <a:buFont typeface="Wingdings" panose="05000000000000000000" pitchFamily="2" charset="2"/>
              <a:buChar char="Ø"/>
            </a:pPr>
            <a:r>
              <a:rPr kumimoji="1" lang="ja-JP" altLang="en-US" dirty="0" smtClean="0"/>
              <a:t>管</a:t>
            </a:r>
            <a:r>
              <a:rPr kumimoji="1" lang="ja-JP" altLang="en-US" dirty="0" err="1" smtClean="0"/>
              <a:t>きょ</a:t>
            </a:r>
            <a:r>
              <a:rPr kumimoji="1" lang="ja-JP" altLang="en-US" dirty="0" smtClean="0"/>
              <a:t>・マンホールの補強</a:t>
            </a:r>
            <a:endParaRPr kumimoji="1" lang="en-US" altLang="ja-JP" dirty="0" smtClean="0"/>
          </a:p>
          <a:p>
            <a:pPr lvl="1">
              <a:buFont typeface="Wingdings" panose="05000000000000000000" pitchFamily="2" charset="2"/>
              <a:buChar char="Ø"/>
            </a:pPr>
            <a:r>
              <a:rPr kumimoji="1" lang="ja-JP" altLang="en-US" dirty="0" smtClean="0"/>
              <a:t>マンホール浮上抑制のための</a:t>
            </a:r>
            <a:r>
              <a:rPr kumimoji="1" lang="ja-JP" altLang="en-US" b="1" dirty="0" smtClean="0">
                <a:solidFill>
                  <a:srgbClr val="FF0000"/>
                </a:solidFill>
              </a:rPr>
              <a:t>重量化ブロック設置</a:t>
            </a:r>
            <a:r>
              <a:rPr kumimoji="1" lang="ja-JP" altLang="en-US" dirty="0" smtClean="0"/>
              <a:t>（外・内）</a:t>
            </a:r>
            <a:endParaRPr kumimoji="1" lang="en-US" altLang="ja-JP" dirty="0"/>
          </a:p>
          <a:p>
            <a:r>
              <a:rPr lang="ja-JP" altLang="en-US" dirty="0" smtClean="0"/>
              <a:t>処理場及びポンプ場の主な防災対策</a:t>
            </a:r>
            <a:endParaRPr lang="en-US" altLang="ja-JP" dirty="0" smtClean="0"/>
          </a:p>
          <a:p>
            <a:pPr lvl="1">
              <a:buFont typeface="Wingdings" panose="05000000000000000000" pitchFamily="2" charset="2"/>
              <a:buChar char="Ø"/>
            </a:pPr>
            <a:r>
              <a:rPr kumimoji="1" lang="ja-JP" altLang="en-US" dirty="0" smtClean="0"/>
              <a:t>施設の耐震化（構造補強、可とう性・水密性の確保等）</a:t>
            </a:r>
            <a:endParaRPr kumimoji="1" lang="ja-JP" altLang="en-US"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11</a:t>
            </a:fld>
            <a:endParaRPr kumimoji="1" lang="ja-JP" altLang="en-US"/>
          </a:p>
        </p:txBody>
      </p:sp>
      <p:pic>
        <p:nvPicPr>
          <p:cNvPr id="5" name="図 4" descr="マンホールと管きょの継ぎ手部の耐震性強化"/>
          <p:cNvPicPr/>
          <p:nvPr/>
        </p:nvPicPr>
        <p:blipFill>
          <a:blip r:embed="rId3">
            <a:extLst>
              <a:ext uri="{28A0092B-C50C-407E-A947-70E740481C1C}">
                <a14:useLocalDpi xmlns:a14="http://schemas.microsoft.com/office/drawing/2010/main" val="0"/>
              </a:ext>
            </a:extLst>
          </a:blip>
          <a:srcRect/>
          <a:stretch>
            <a:fillRect/>
          </a:stretch>
        </p:blipFill>
        <p:spPr bwMode="auto">
          <a:xfrm>
            <a:off x="8115300" y="365124"/>
            <a:ext cx="3943350" cy="2892426"/>
          </a:xfrm>
          <a:prstGeom prst="rect">
            <a:avLst/>
          </a:prstGeom>
          <a:noFill/>
          <a:ln>
            <a:noFill/>
          </a:ln>
        </p:spPr>
      </p:pic>
      <p:pic>
        <p:nvPicPr>
          <p:cNvPr id="6" name="図 5" descr="https://gmen.ichikawa-gr.jp/wp/wp-content/uploads/2021/06/123-480x291.png"/>
          <p:cNvPicPr/>
          <p:nvPr/>
        </p:nvPicPr>
        <p:blipFill rotWithShape="1">
          <a:blip r:embed="rId4">
            <a:extLst>
              <a:ext uri="{28A0092B-C50C-407E-A947-70E740481C1C}">
                <a14:useLocalDpi xmlns:a14="http://schemas.microsoft.com/office/drawing/2010/main" val="0"/>
              </a:ext>
            </a:extLst>
          </a:blip>
          <a:srcRect l="46875" t="3436" r="1666" b="8591"/>
          <a:stretch/>
        </p:blipFill>
        <p:spPr bwMode="auto">
          <a:xfrm>
            <a:off x="8610600" y="3467100"/>
            <a:ext cx="2547937" cy="2570163"/>
          </a:xfrm>
          <a:prstGeom prst="rect">
            <a:avLst/>
          </a:prstGeom>
          <a:noFill/>
          <a:ln>
            <a:noFill/>
          </a:ln>
          <a:extLst>
            <a:ext uri="{53640926-AAD7-44D8-BBD7-CCE9431645EC}">
              <a14:shadowObscured xmlns:a14="http://schemas.microsoft.com/office/drawing/2010/main"/>
            </a:ext>
          </a:extLst>
        </p:spPr>
      </p:pic>
      <p:sp>
        <p:nvSpPr>
          <p:cNvPr id="7" name="下矢印 6"/>
          <p:cNvSpPr/>
          <p:nvPr/>
        </p:nvSpPr>
        <p:spPr>
          <a:xfrm rot="10800000">
            <a:off x="9982200" y="5152628"/>
            <a:ext cx="628650" cy="69611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8929475" y="4206785"/>
            <a:ext cx="2424325" cy="400110"/>
          </a:xfrm>
          <a:prstGeom prst="rect">
            <a:avLst/>
          </a:prstGeom>
          <a:noFill/>
        </p:spPr>
        <p:txBody>
          <a:bodyPr wrap="square" rtlCol="0">
            <a:spAutoFit/>
          </a:bodyPr>
          <a:lstStyle/>
          <a:p>
            <a:r>
              <a:rPr kumimoji="1" lang="ja-JP" altLang="en-US" sz="2000" dirty="0" smtClean="0">
                <a:solidFill>
                  <a:srgbClr val="FF0000"/>
                </a:solidFill>
                <a:latin typeface="HGS創英角ｺﾞｼｯｸUB" panose="020B0900000000000000" pitchFamily="50" charset="-128"/>
                <a:ea typeface="HGS創英角ｺﾞｼｯｸUB" panose="020B0900000000000000" pitchFamily="50" charset="-128"/>
              </a:rPr>
              <a:t>マンホールの浮上</a:t>
            </a:r>
            <a:endParaRPr kumimoji="1" lang="ja-JP" altLang="en-US" sz="2000" dirty="0">
              <a:solidFill>
                <a:srgbClr val="FF0000"/>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1368663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625" y="2878228"/>
            <a:ext cx="9394750" cy="3139712"/>
          </a:xfrm>
          <a:prstGeom prst="rect">
            <a:avLst/>
          </a:prstGeom>
        </p:spPr>
      </p:pic>
      <p:sp>
        <p:nvSpPr>
          <p:cNvPr id="2" name="タイトル 1"/>
          <p:cNvSpPr>
            <a:spLocks noGrp="1"/>
          </p:cNvSpPr>
          <p:nvPr>
            <p:ph type="title"/>
          </p:nvPr>
        </p:nvSpPr>
        <p:spPr/>
        <p:txBody>
          <a:bodyPr/>
          <a:lstStyle/>
          <a:p>
            <a:r>
              <a:rPr kumimoji="1" lang="ja-JP" altLang="en-US" dirty="0" smtClean="0"/>
              <a:t>可とう継手設置</a:t>
            </a:r>
            <a:endParaRPr kumimoji="1" lang="ja-JP" altLang="en-US" dirty="0"/>
          </a:p>
        </p:txBody>
      </p:sp>
      <p:sp>
        <p:nvSpPr>
          <p:cNvPr id="3" name="コンテンツ プレースホルダー 2"/>
          <p:cNvSpPr>
            <a:spLocks noGrp="1"/>
          </p:cNvSpPr>
          <p:nvPr>
            <p:ph idx="1"/>
          </p:nvPr>
        </p:nvSpPr>
        <p:spPr/>
        <p:txBody>
          <a:bodyPr/>
          <a:lstStyle/>
          <a:p>
            <a:r>
              <a:rPr lang="ja-JP" altLang="en-US" dirty="0">
                <a:solidFill>
                  <a:schemeClr val="tx1">
                    <a:lumMod val="85000"/>
                    <a:lumOff val="15000"/>
                  </a:schemeClr>
                </a:solidFill>
                <a:latin typeface="+mn-ea"/>
              </a:rPr>
              <a:t>既設のマンホール内より</a:t>
            </a:r>
            <a:r>
              <a:rPr lang="ja-JP" altLang="en-US" dirty="0" smtClean="0">
                <a:solidFill>
                  <a:schemeClr val="tx1">
                    <a:lumMod val="85000"/>
                    <a:lumOff val="15000"/>
                  </a:schemeClr>
                </a:solidFill>
                <a:latin typeface="+mn-ea"/>
              </a:rPr>
              <a:t>既設管</a:t>
            </a:r>
            <a:r>
              <a:rPr lang="ja-JP" altLang="en-US" dirty="0" err="1" smtClean="0">
                <a:solidFill>
                  <a:schemeClr val="tx1">
                    <a:lumMod val="85000"/>
                    <a:lumOff val="15000"/>
                  </a:schemeClr>
                </a:solidFill>
                <a:latin typeface="+mn-ea"/>
              </a:rPr>
              <a:t>きょ</a:t>
            </a:r>
            <a:r>
              <a:rPr lang="ja-JP" altLang="en-US" dirty="0" smtClean="0">
                <a:solidFill>
                  <a:schemeClr val="tx1">
                    <a:lumMod val="85000"/>
                    <a:lumOff val="15000"/>
                  </a:schemeClr>
                </a:solidFill>
                <a:latin typeface="+mn-ea"/>
              </a:rPr>
              <a:t>と</a:t>
            </a:r>
            <a:r>
              <a:rPr lang="ja-JP" altLang="en-US" dirty="0">
                <a:solidFill>
                  <a:schemeClr val="tx1">
                    <a:lumMod val="85000"/>
                    <a:lumOff val="15000"/>
                  </a:schemeClr>
                </a:solidFill>
                <a:latin typeface="+mn-ea"/>
              </a:rPr>
              <a:t>の接続点付近に可とう継手を設置し、マンホールと管渠の接続箇所の耐震化を</a:t>
            </a:r>
            <a:r>
              <a:rPr lang="ja-JP" altLang="en-US" dirty="0" smtClean="0">
                <a:solidFill>
                  <a:schemeClr val="tx1">
                    <a:lumMod val="85000"/>
                    <a:lumOff val="15000"/>
                  </a:schemeClr>
                </a:solidFill>
                <a:latin typeface="+mn-ea"/>
              </a:rPr>
              <a:t>図ります。</a:t>
            </a:r>
            <a:endParaRPr lang="ja-JP" altLang="en-US" dirty="0">
              <a:solidFill>
                <a:schemeClr val="tx1">
                  <a:lumMod val="85000"/>
                  <a:lumOff val="15000"/>
                </a:schemeClr>
              </a:solidFill>
              <a:latin typeface="+mn-ea"/>
            </a:endParaRPr>
          </a:p>
          <a:p>
            <a:endParaRPr kumimoji="1" lang="ja-JP" altLang="en-US"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12</a:t>
            </a:fld>
            <a:endParaRPr kumimoji="1" lang="ja-JP" altLang="en-US"/>
          </a:p>
        </p:txBody>
      </p:sp>
      <p:sp>
        <p:nvSpPr>
          <p:cNvPr id="7" name="テキスト ボックス 14"/>
          <p:cNvSpPr txBox="1"/>
          <p:nvPr/>
        </p:nvSpPr>
        <p:spPr>
          <a:xfrm>
            <a:off x="3798944" y="4892542"/>
            <a:ext cx="1486935" cy="3998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600" b="1" dirty="0" smtClean="0">
                <a:solidFill>
                  <a:schemeClr val="tx1"/>
                </a:solidFill>
                <a:latin typeface="+mn-ea"/>
              </a:rPr>
              <a:t>新設管</a:t>
            </a:r>
            <a:r>
              <a:rPr kumimoji="1" lang="ja-JP" altLang="en-US" sz="1600" b="1" dirty="0" err="1" smtClean="0">
                <a:solidFill>
                  <a:schemeClr val="tx1"/>
                </a:solidFill>
                <a:latin typeface="+mn-ea"/>
              </a:rPr>
              <a:t>きょ</a:t>
            </a:r>
            <a:endParaRPr kumimoji="1" lang="ja-JP" altLang="en-US" sz="1600" b="1" dirty="0">
              <a:solidFill>
                <a:schemeClr val="tx1"/>
              </a:solidFill>
              <a:latin typeface="+mn-ea"/>
            </a:endParaRPr>
          </a:p>
        </p:txBody>
      </p:sp>
      <p:sp>
        <p:nvSpPr>
          <p:cNvPr id="8" name="テキスト ボックス 14"/>
          <p:cNvSpPr txBox="1"/>
          <p:nvPr/>
        </p:nvSpPr>
        <p:spPr>
          <a:xfrm>
            <a:off x="1259195" y="3213648"/>
            <a:ext cx="2297859" cy="3998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600" b="1" dirty="0">
                <a:solidFill>
                  <a:schemeClr val="tx1"/>
                </a:solidFill>
                <a:latin typeface="+mn-ea"/>
              </a:rPr>
              <a:t>新設マンホール</a:t>
            </a:r>
          </a:p>
        </p:txBody>
      </p:sp>
      <p:sp>
        <p:nvSpPr>
          <p:cNvPr id="9" name="テキスト ボックス 8"/>
          <p:cNvSpPr txBox="1"/>
          <p:nvPr/>
        </p:nvSpPr>
        <p:spPr>
          <a:xfrm>
            <a:off x="3626482" y="3371110"/>
            <a:ext cx="1563032" cy="4669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dirty="0">
                <a:solidFill>
                  <a:srgbClr val="FF0000"/>
                </a:solidFill>
                <a:latin typeface="+mn-ea"/>
              </a:rPr>
              <a:t>可とう継手</a:t>
            </a:r>
          </a:p>
        </p:txBody>
      </p:sp>
      <p:cxnSp>
        <p:nvCxnSpPr>
          <p:cNvPr id="10" name="直線コネクタ 9"/>
          <p:cNvCxnSpPr/>
          <p:nvPr/>
        </p:nvCxnSpPr>
        <p:spPr>
          <a:xfrm flipH="1">
            <a:off x="3292211" y="3624305"/>
            <a:ext cx="334271" cy="526515"/>
          </a:xfrm>
          <a:prstGeom prst="line">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9897986" y="4734076"/>
            <a:ext cx="445846" cy="757905"/>
          </a:xfrm>
          <a:prstGeom prst="line">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flipV="1">
            <a:off x="7743331" y="4787680"/>
            <a:ext cx="647406" cy="738235"/>
          </a:xfrm>
          <a:prstGeom prst="line">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8390737" y="5292416"/>
            <a:ext cx="1563032" cy="4669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dirty="0">
                <a:solidFill>
                  <a:srgbClr val="FF0000"/>
                </a:solidFill>
                <a:latin typeface="+mn-ea"/>
              </a:rPr>
              <a:t>可とう継手</a:t>
            </a:r>
          </a:p>
        </p:txBody>
      </p:sp>
      <p:sp>
        <p:nvSpPr>
          <p:cNvPr id="20" name="テキスト ボックス 14"/>
          <p:cNvSpPr txBox="1"/>
          <p:nvPr/>
        </p:nvSpPr>
        <p:spPr>
          <a:xfrm>
            <a:off x="7652158" y="3171173"/>
            <a:ext cx="1916883" cy="3998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solidFill>
                  <a:schemeClr val="tx1"/>
                </a:solidFill>
                <a:latin typeface="+mn-ea"/>
              </a:rPr>
              <a:t>既設マンホール</a:t>
            </a:r>
          </a:p>
        </p:txBody>
      </p:sp>
      <p:sp>
        <p:nvSpPr>
          <p:cNvPr id="21" name="テキスト ボックス 14"/>
          <p:cNvSpPr txBox="1"/>
          <p:nvPr/>
        </p:nvSpPr>
        <p:spPr>
          <a:xfrm>
            <a:off x="5981675" y="4448084"/>
            <a:ext cx="1554932" cy="3998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smtClean="0">
                <a:solidFill>
                  <a:schemeClr val="tx1"/>
                </a:solidFill>
                <a:latin typeface="+mn-ea"/>
              </a:rPr>
              <a:t>既設管</a:t>
            </a:r>
            <a:r>
              <a:rPr kumimoji="1" lang="ja-JP" altLang="en-US" sz="2000" b="1" dirty="0" err="1" smtClean="0">
                <a:solidFill>
                  <a:schemeClr val="tx1"/>
                </a:solidFill>
                <a:latin typeface="+mn-ea"/>
              </a:rPr>
              <a:t>きょ</a:t>
            </a:r>
            <a:r>
              <a:rPr kumimoji="1" lang="ja-JP" altLang="en-US" sz="2000" b="1" dirty="0" smtClean="0">
                <a:solidFill>
                  <a:schemeClr val="tx1"/>
                </a:solidFill>
                <a:latin typeface="+mn-ea"/>
              </a:rPr>
              <a:t>内</a:t>
            </a:r>
            <a:endParaRPr kumimoji="1" lang="ja-JP" altLang="en-US" sz="2000" b="1" dirty="0">
              <a:solidFill>
                <a:schemeClr val="tx1"/>
              </a:solidFill>
              <a:latin typeface="+mn-ea"/>
            </a:endParaRPr>
          </a:p>
        </p:txBody>
      </p:sp>
      <p:sp>
        <p:nvSpPr>
          <p:cNvPr id="22" name="テキスト ボックス 21"/>
          <p:cNvSpPr txBox="1"/>
          <p:nvPr/>
        </p:nvSpPr>
        <p:spPr>
          <a:xfrm>
            <a:off x="8101945" y="6196658"/>
            <a:ext cx="2537305" cy="261610"/>
          </a:xfrm>
          <a:prstGeom prst="rect">
            <a:avLst/>
          </a:prstGeom>
          <a:noFill/>
        </p:spPr>
        <p:txBody>
          <a:bodyPr wrap="square" rtlCol="0">
            <a:spAutoFit/>
          </a:bodyPr>
          <a:lstStyle/>
          <a:p>
            <a:pPr algn="r"/>
            <a:r>
              <a:rPr kumimoji="1" lang="en-US" altLang="ja-JP" sz="1100" dirty="0" smtClean="0">
                <a:latin typeface="HGP明朝E" panose="02020900000000000000" pitchFamily="18" charset="-128"/>
                <a:ea typeface="HGP明朝E" panose="02020900000000000000" pitchFamily="18" charset="-128"/>
              </a:rPr>
              <a:t>※</a:t>
            </a:r>
            <a:r>
              <a:rPr kumimoji="1" lang="ja-JP" altLang="en-US" sz="1100" dirty="0" smtClean="0">
                <a:latin typeface="HGP明朝E" panose="02020900000000000000" pitchFamily="18" charset="-128"/>
                <a:ea typeface="HGP明朝E" panose="02020900000000000000" pitchFamily="18" charset="-128"/>
              </a:rPr>
              <a:t>マグマロック工法協会</a:t>
            </a:r>
            <a:r>
              <a:rPr kumimoji="1" lang="en-US" altLang="ja-JP" sz="1100" dirty="0" smtClean="0">
                <a:latin typeface="HGP明朝E" panose="02020900000000000000" pitchFamily="18" charset="-128"/>
                <a:ea typeface="HGP明朝E" panose="02020900000000000000" pitchFamily="18" charset="-128"/>
              </a:rPr>
              <a:t>HP</a:t>
            </a:r>
            <a:r>
              <a:rPr kumimoji="1" lang="ja-JP" altLang="en-US" sz="1100" dirty="0" smtClean="0">
                <a:latin typeface="HGP明朝E" panose="02020900000000000000" pitchFamily="18" charset="-128"/>
                <a:ea typeface="HGP明朝E" panose="02020900000000000000" pitchFamily="18" charset="-128"/>
              </a:rPr>
              <a:t>より</a:t>
            </a:r>
            <a:endParaRPr kumimoji="1" lang="ja-JP" altLang="en-US" sz="1100" dirty="0">
              <a:latin typeface="HGP明朝E" panose="02020900000000000000" pitchFamily="18" charset="-128"/>
              <a:ea typeface="HGP明朝E" panose="02020900000000000000" pitchFamily="18" charset="-128"/>
            </a:endParaRPr>
          </a:p>
        </p:txBody>
      </p:sp>
      <p:sp>
        <p:nvSpPr>
          <p:cNvPr id="16" name="上下矢印 15"/>
          <p:cNvSpPr/>
          <p:nvPr/>
        </p:nvSpPr>
        <p:spPr>
          <a:xfrm>
            <a:off x="3681208" y="5132798"/>
            <a:ext cx="377378" cy="1063860"/>
          </a:xfrm>
          <a:prstGeom prst="up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上下矢印 23"/>
          <p:cNvSpPr/>
          <p:nvPr/>
        </p:nvSpPr>
        <p:spPr>
          <a:xfrm rot="2731025">
            <a:off x="3822317" y="3865669"/>
            <a:ext cx="404356" cy="1508207"/>
          </a:xfrm>
          <a:prstGeom prst="up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654973" y="6188628"/>
            <a:ext cx="2807226" cy="400110"/>
          </a:xfrm>
          <a:prstGeom prst="rect">
            <a:avLst/>
          </a:prstGeom>
          <a:noFill/>
        </p:spPr>
        <p:txBody>
          <a:bodyPr wrap="square" rtlCol="0">
            <a:spAutoFit/>
          </a:bodyPr>
          <a:lstStyle/>
          <a:p>
            <a:r>
              <a:rPr kumimoji="1" lang="ja-JP" altLang="en-US" sz="2000" dirty="0" smtClean="0">
                <a:solidFill>
                  <a:srgbClr val="FF0000"/>
                </a:solidFill>
                <a:latin typeface="HGS創英角ﾎﾟｯﾌﾟ体" panose="040B0A00000000000000" pitchFamily="50" charset="-128"/>
                <a:ea typeface="HGS創英角ﾎﾟｯﾌﾟ体" panose="040B0A00000000000000" pitchFamily="50" charset="-128"/>
              </a:rPr>
              <a:t>地震による揺れを吸収</a:t>
            </a:r>
            <a:endParaRPr kumimoji="1" lang="ja-JP" altLang="en-US" sz="20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26" name="テキスト ボックス 25"/>
          <p:cNvSpPr txBox="1"/>
          <p:nvPr/>
        </p:nvSpPr>
        <p:spPr>
          <a:xfrm>
            <a:off x="6667500" y="5884200"/>
            <a:ext cx="5274806" cy="400110"/>
          </a:xfrm>
          <a:prstGeom prst="rect">
            <a:avLst/>
          </a:prstGeom>
          <a:noFill/>
        </p:spPr>
        <p:txBody>
          <a:bodyPr wrap="square" rtlCol="0">
            <a:spAutoFit/>
          </a:bodyPr>
          <a:lstStyle/>
          <a:p>
            <a:r>
              <a:rPr kumimoji="1" lang="ja-JP" altLang="en-US" sz="2000" dirty="0" smtClean="0">
                <a:solidFill>
                  <a:srgbClr val="FF0000"/>
                </a:solidFill>
                <a:latin typeface="HGS創英角ﾎﾟｯﾌﾟ体" panose="040B0A00000000000000" pitchFamily="50" charset="-128"/>
                <a:ea typeface="HGS創英角ﾎﾟｯﾌﾟ体" panose="040B0A00000000000000" pitchFamily="50" charset="-128"/>
              </a:rPr>
              <a:t>溝により管路が割れ、地震による揺れを吸収</a:t>
            </a:r>
            <a:endParaRPr kumimoji="1" lang="ja-JP" altLang="en-US" sz="2000" dirty="0">
              <a:solidFill>
                <a:srgbClr val="FF0000"/>
              </a:solidFill>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1806721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3076" y="310081"/>
            <a:ext cx="10515600" cy="1325563"/>
          </a:xfrm>
        </p:spPr>
        <p:txBody>
          <a:bodyPr/>
          <a:lstStyle/>
          <a:p>
            <a:r>
              <a:rPr kumimoji="1" lang="ja-JP" altLang="en-US" dirty="0" smtClean="0"/>
              <a:t>重量化ブロック設置</a:t>
            </a:r>
            <a:endParaRPr kumimoji="1" lang="ja-JP" altLang="en-US"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13</a:t>
            </a:fld>
            <a:endParaRPr kumimoji="1" lang="ja-JP" altLang="en-US"/>
          </a:p>
        </p:txBody>
      </p:sp>
      <p:sp>
        <p:nvSpPr>
          <p:cNvPr id="17" name="テキスト ボックス 16"/>
          <p:cNvSpPr txBox="1"/>
          <p:nvPr/>
        </p:nvSpPr>
        <p:spPr>
          <a:xfrm>
            <a:off x="1093076" y="1781089"/>
            <a:ext cx="2723823" cy="369332"/>
          </a:xfrm>
          <a:prstGeom prst="rect">
            <a:avLst/>
          </a:prstGeom>
          <a:noFill/>
        </p:spPr>
        <p:txBody>
          <a:bodyPr wrap="none" rtlCol="0">
            <a:spAutoFit/>
          </a:bodyPr>
          <a:lstStyle/>
          <a:p>
            <a:r>
              <a:rPr kumimoji="1" lang="ja-JP" altLang="en-US" dirty="0" smtClean="0"/>
              <a:t>マンホールの内側に設置</a:t>
            </a:r>
            <a:endParaRPr kumimoji="1" lang="ja-JP" altLang="en-US" dirty="0"/>
          </a:p>
        </p:txBody>
      </p:sp>
      <p:sp>
        <p:nvSpPr>
          <p:cNvPr id="22" name="テキスト ボックス 21"/>
          <p:cNvSpPr txBox="1"/>
          <p:nvPr/>
        </p:nvSpPr>
        <p:spPr>
          <a:xfrm>
            <a:off x="5787208" y="1746769"/>
            <a:ext cx="2723823" cy="369332"/>
          </a:xfrm>
          <a:prstGeom prst="rect">
            <a:avLst/>
          </a:prstGeom>
          <a:noFill/>
        </p:spPr>
        <p:txBody>
          <a:bodyPr wrap="none" rtlCol="0">
            <a:spAutoFit/>
          </a:bodyPr>
          <a:lstStyle/>
          <a:p>
            <a:r>
              <a:rPr kumimoji="1" lang="ja-JP" altLang="en-US" dirty="0" smtClean="0"/>
              <a:t>マンホールの外側に設置</a:t>
            </a:r>
            <a:endParaRPr kumimoji="1" lang="ja-JP" altLang="en-US" dirty="0"/>
          </a:p>
        </p:txBody>
      </p: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728176"/>
            <a:ext cx="10406774" cy="4590686"/>
          </a:xfrm>
          <a:prstGeom prst="rect">
            <a:avLst/>
          </a:prstGeom>
        </p:spPr>
      </p:pic>
      <p:sp>
        <p:nvSpPr>
          <p:cNvPr id="7" name="下矢印 6"/>
          <p:cNvSpPr/>
          <p:nvPr/>
        </p:nvSpPr>
        <p:spPr>
          <a:xfrm>
            <a:off x="4071775" y="1635643"/>
            <a:ext cx="481175" cy="117657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下矢印 7"/>
          <p:cNvSpPr/>
          <p:nvPr/>
        </p:nvSpPr>
        <p:spPr>
          <a:xfrm>
            <a:off x="6908531" y="3915624"/>
            <a:ext cx="481175" cy="126597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000375" y="1266312"/>
            <a:ext cx="3105150" cy="369332"/>
          </a:xfrm>
          <a:prstGeom prst="rect">
            <a:avLst/>
          </a:prstGeom>
          <a:noFill/>
        </p:spPr>
        <p:txBody>
          <a:bodyPr wrap="square" rtlCol="0">
            <a:spAutoFit/>
          </a:bodyPr>
          <a:lstStyle/>
          <a:p>
            <a:r>
              <a:rPr kumimoji="1" lang="ja-JP" altLang="en-US" dirty="0" smtClean="0">
                <a:solidFill>
                  <a:srgbClr val="FF0000"/>
                </a:solidFill>
                <a:latin typeface="HGS創英角ﾎﾟｯﾌﾟ体" panose="040B0A00000000000000" pitchFamily="50" charset="-128"/>
                <a:ea typeface="HGS創英角ﾎﾟｯﾌﾟ体" panose="040B0A00000000000000" pitchFamily="50" charset="-128"/>
              </a:rPr>
              <a:t>重りにより浮上を抑え込む</a:t>
            </a:r>
            <a:endParaRPr kumimoji="1" lang="ja-JP" altLang="en-US"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10" name="テキスト ボックス 9"/>
          <p:cNvSpPr txBox="1"/>
          <p:nvPr/>
        </p:nvSpPr>
        <p:spPr>
          <a:xfrm>
            <a:off x="5086350" y="5380899"/>
            <a:ext cx="3524250" cy="369332"/>
          </a:xfrm>
          <a:prstGeom prst="rect">
            <a:avLst/>
          </a:prstGeom>
          <a:noFill/>
        </p:spPr>
        <p:txBody>
          <a:bodyPr wrap="square" rtlCol="0">
            <a:spAutoFit/>
          </a:bodyPr>
          <a:lstStyle/>
          <a:p>
            <a:r>
              <a:rPr kumimoji="1" lang="ja-JP" altLang="en-US" dirty="0" smtClean="0">
                <a:solidFill>
                  <a:srgbClr val="FF0000"/>
                </a:solidFill>
                <a:latin typeface="HGS創英角ﾎﾟｯﾌﾟ体" panose="040B0A00000000000000" pitchFamily="50" charset="-128"/>
                <a:ea typeface="HGS創英角ﾎﾟｯﾌﾟ体" panose="040B0A00000000000000" pitchFamily="50" charset="-128"/>
              </a:rPr>
              <a:t>ブロックにより浮上を抑え込む</a:t>
            </a:r>
            <a:endParaRPr kumimoji="1" lang="ja-JP" altLang="en-US" dirty="0">
              <a:solidFill>
                <a:srgbClr val="FF0000"/>
              </a:solidFill>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4131544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797469"/>
          </a:xfrm>
        </p:spPr>
        <p:txBody>
          <a:bodyPr/>
          <a:lstStyle/>
          <a:p>
            <a:r>
              <a:rPr kumimoji="1" lang="ja-JP" altLang="en-US" dirty="0" smtClean="0"/>
              <a:t>重量化ブロック設置工事写真</a:t>
            </a:r>
            <a:endParaRPr kumimoji="1" lang="ja-JP" altLang="en-US"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14</a:t>
            </a:fld>
            <a:endParaRPr kumimoji="1" lang="ja-JP" altLang="en-US" dirty="0"/>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91480"/>
            <a:ext cx="10443353" cy="5505165"/>
          </a:xfrm>
          <a:prstGeom prst="rect">
            <a:avLst/>
          </a:prstGeom>
        </p:spPr>
      </p:pic>
      <p:sp>
        <p:nvSpPr>
          <p:cNvPr id="3" name="テキスト ボックス 2"/>
          <p:cNvSpPr txBox="1"/>
          <p:nvPr/>
        </p:nvSpPr>
        <p:spPr>
          <a:xfrm>
            <a:off x="6381750" y="2171700"/>
            <a:ext cx="876300" cy="523220"/>
          </a:xfrm>
          <a:prstGeom prst="rect">
            <a:avLst/>
          </a:prstGeom>
          <a:noFill/>
        </p:spPr>
        <p:txBody>
          <a:bodyPr wrap="square" rtlCol="0">
            <a:spAutoFit/>
          </a:bodyPr>
          <a:lstStyle/>
          <a:p>
            <a:r>
              <a:rPr kumimoji="1" lang="ja-JP" altLang="en-US" sz="2800" dirty="0" smtClean="0">
                <a:solidFill>
                  <a:srgbClr val="FFFF00"/>
                </a:solidFill>
                <a:latin typeface="HGP創英角ｺﾞｼｯｸUB" panose="020B0900000000000000" pitchFamily="50" charset="-128"/>
                <a:ea typeface="HGP創英角ｺﾞｼｯｸUB" panose="020B0900000000000000" pitchFamily="50" charset="-128"/>
              </a:rPr>
              <a:t>重り</a:t>
            </a:r>
            <a:endPar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5505450" y="5393008"/>
            <a:ext cx="3105150" cy="400110"/>
          </a:xfrm>
          <a:prstGeom prst="rect">
            <a:avLst/>
          </a:prstGeom>
          <a:noFill/>
        </p:spPr>
        <p:txBody>
          <a:bodyPr wrap="square" rtlCol="0">
            <a:spAutoFit/>
          </a:bodyPr>
          <a:lstStyle/>
          <a:p>
            <a:r>
              <a:rPr kumimoji="1" lang="ja-JP" altLang="en-US" sz="2000" dirty="0" smtClean="0">
                <a:solidFill>
                  <a:srgbClr val="FFFF00"/>
                </a:solidFill>
                <a:latin typeface="HGP創英角ｺﾞｼｯｸUB" panose="020B0900000000000000" pitchFamily="50" charset="-128"/>
                <a:ea typeface="HGP創英角ｺﾞｼｯｸUB" panose="020B0900000000000000" pitchFamily="50" charset="-128"/>
              </a:rPr>
              <a:t>リング状のブロック</a:t>
            </a:r>
            <a:endParaRPr kumimoji="1" lang="ja-JP" altLang="en-US" sz="2000" dirty="0">
              <a:solidFill>
                <a:srgbClr val="FFFF0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439150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４－２減災対策</a:t>
            </a:r>
            <a:endParaRPr kumimoji="1" lang="ja-JP" altLang="en-US" dirty="0"/>
          </a:p>
        </p:txBody>
      </p:sp>
      <p:sp>
        <p:nvSpPr>
          <p:cNvPr id="3" name="コンテンツ プレースホルダー 2"/>
          <p:cNvSpPr>
            <a:spLocks noGrp="1"/>
          </p:cNvSpPr>
          <p:nvPr>
            <p:ph idx="1"/>
          </p:nvPr>
        </p:nvSpPr>
        <p:spPr>
          <a:xfrm>
            <a:off x="838200" y="1825625"/>
            <a:ext cx="10839450" cy="3679825"/>
          </a:xfrm>
        </p:spPr>
        <p:txBody>
          <a:bodyPr>
            <a:normAutofit/>
          </a:bodyPr>
          <a:lstStyle/>
          <a:p>
            <a:r>
              <a:rPr lang="ja-JP" altLang="en-US" dirty="0"/>
              <a:t>管路施設</a:t>
            </a:r>
            <a:r>
              <a:rPr lang="ja-JP" altLang="en-US" dirty="0" smtClean="0"/>
              <a:t>の減災対策</a:t>
            </a:r>
            <a:endParaRPr lang="en-US" altLang="ja-JP" dirty="0"/>
          </a:p>
          <a:p>
            <a:pPr lvl="1">
              <a:buFont typeface="Wingdings" panose="05000000000000000000" pitchFamily="2" charset="2"/>
              <a:buChar char="Ø"/>
            </a:pPr>
            <a:r>
              <a:rPr lang="ja-JP" altLang="en-US" dirty="0"/>
              <a:t>指定避難所への</a:t>
            </a:r>
            <a:r>
              <a:rPr lang="ja-JP" altLang="en-US" b="1" dirty="0">
                <a:solidFill>
                  <a:srgbClr val="FF0000"/>
                </a:solidFill>
              </a:rPr>
              <a:t>マンホールトイレシステム</a:t>
            </a:r>
            <a:r>
              <a:rPr lang="ja-JP" altLang="en-US" dirty="0"/>
              <a:t>の</a:t>
            </a:r>
            <a:r>
              <a:rPr lang="ja-JP" altLang="en-US" dirty="0" smtClean="0"/>
              <a:t>整備</a:t>
            </a:r>
            <a:endParaRPr lang="en-US" altLang="ja-JP" dirty="0" smtClean="0"/>
          </a:p>
          <a:p>
            <a:pPr lvl="1">
              <a:buFont typeface="Wingdings" panose="05000000000000000000" pitchFamily="2" charset="2"/>
              <a:buChar char="Ø"/>
            </a:pPr>
            <a:r>
              <a:rPr lang="ja-JP" altLang="en-US" dirty="0" smtClean="0"/>
              <a:t>可搬式ポンプ、資機材、土の</a:t>
            </a:r>
            <a:r>
              <a:rPr lang="ja-JP" altLang="en-US" dirty="0" err="1" smtClean="0"/>
              <a:t>う</a:t>
            </a:r>
            <a:r>
              <a:rPr lang="ja-JP" altLang="en-US" dirty="0" smtClean="0"/>
              <a:t>等の購入・備蓄　等</a:t>
            </a:r>
            <a:endParaRPr lang="en-US" altLang="ja-JP" dirty="0" smtClean="0"/>
          </a:p>
          <a:p>
            <a:pPr marL="457200" lvl="1" indent="0">
              <a:buNone/>
            </a:pPr>
            <a:endParaRPr lang="en-US" altLang="ja-JP" dirty="0" smtClean="0"/>
          </a:p>
          <a:p>
            <a:r>
              <a:rPr lang="ja-JP" altLang="en-US" dirty="0" smtClean="0"/>
              <a:t>処理場及びポンプ場の減災対策</a:t>
            </a:r>
            <a:endParaRPr lang="en-US" altLang="ja-JP" dirty="0" smtClean="0"/>
          </a:p>
          <a:p>
            <a:pPr lvl="1">
              <a:buFont typeface="Wingdings" panose="05000000000000000000" pitchFamily="2" charset="2"/>
              <a:buChar char="Ø"/>
            </a:pPr>
            <a:r>
              <a:rPr lang="ja-JP" altLang="en-US" dirty="0" smtClean="0"/>
              <a:t>仮設沈殿池・仮設消毒池等の設置想定</a:t>
            </a:r>
            <a:endParaRPr lang="en-US" altLang="ja-JP" dirty="0" smtClean="0"/>
          </a:p>
          <a:p>
            <a:pPr lvl="1">
              <a:buFont typeface="Wingdings" panose="05000000000000000000" pitchFamily="2" charset="2"/>
              <a:buChar char="Ø"/>
            </a:pPr>
            <a:r>
              <a:rPr lang="ja-JP" altLang="en-US" dirty="0" smtClean="0"/>
              <a:t>可搬式ポンプ、仮配管、遮水シート等の調達方法または購入・備蓄　等</a:t>
            </a:r>
            <a:endParaRPr lang="en-US" altLang="ja-JP" dirty="0" smtClean="0"/>
          </a:p>
          <a:p>
            <a:pPr marL="457200" lvl="1" indent="0">
              <a:buNone/>
            </a:pPr>
            <a:endParaRPr lang="en-US" altLang="ja-JP" dirty="0"/>
          </a:p>
        </p:txBody>
      </p:sp>
      <p:sp>
        <p:nvSpPr>
          <p:cNvPr id="6" name="スライド番号プレースホルダー 5"/>
          <p:cNvSpPr>
            <a:spLocks noGrp="1"/>
          </p:cNvSpPr>
          <p:nvPr>
            <p:ph type="sldNum" sz="quarter" idx="12"/>
          </p:nvPr>
        </p:nvSpPr>
        <p:spPr/>
        <p:txBody>
          <a:bodyPr/>
          <a:lstStyle/>
          <a:p>
            <a:fld id="{B282D411-53BA-43F0-BD3E-F1BC7FC36481}" type="slidenum">
              <a:rPr kumimoji="1" lang="ja-JP" altLang="en-US" smtClean="0"/>
              <a:t>15</a:t>
            </a:fld>
            <a:endParaRPr kumimoji="1" lang="ja-JP" altLang="en-US"/>
          </a:p>
        </p:txBody>
      </p:sp>
      <p:pic>
        <p:nvPicPr>
          <p:cNvPr id="5" name="図 4" descr="防災無料イラスト on Twitter: &quot;（新規）マンホールトイレの ..."/>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7287" y="315120"/>
            <a:ext cx="2409825" cy="2589212"/>
          </a:xfrm>
          <a:prstGeom prst="rect">
            <a:avLst/>
          </a:prstGeom>
          <a:noFill/>
          <a:ln>
            <a:noFill/>
          </a:ln>
        </p:spPr>
      </p:pic>
      <p:pic>
        <p:nvPicPr>
          <p:cNvPr id="7" name="図 6" descr="防災無料イラスト on Twitter: &quot;水害と土のうのイラスト https ..."/>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7287" y="3083719"/>
            <a:ext cx="1750219" cy="1255713"/>
          </a:xfrm>
          <a:prstGeom prst="rect">
            <a:avLst/>
          </a:prstGeom>
          <a:noFill/>
          <a:ln>
            <a:noFill/>
          </a:ln>
        </p:spPr>
      </p:pic>
    </p:spTree>
    <p:extLst>
      <p:ext uri="{BB962C8B-B14F-4D97-AF65-F5344CB8AC3E}">
        <p14:creationId xmlns:p14="http://schemas.microsoft.com/office/powerpoint/2010/main" val="2331812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20363"/>
            <a:ext cx="10515600" cy="727594"/>
          </a:xfrm>
        </p:spPr>
        <p:txBody>
          <a:bodyPr>
            <a:normAutofit/>
          </a:bodyPr>
          <a:lstStyle/>
          <a:p>
            <a:r>
              <a:rPr lang="ja-JP" altLang="en-US" sz="4000" dirty="0" smtClean="0"/>
              <a:t>マン</a:t>
            </a:r>
            <a:r>
              <a:rPr kumimoji="1" lang="ja-JP" altLang="en-US" sz="4000" dirty="0" smtClean="0"/>
              <a:t>ホールトイレシステム</a:t>
            </a:r>
            <a:endParaRPr kumimoji="1" lang="ja-JP" altLang="en-US" sz="4000"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16</a:t>
            </a:fld>
            <a:endParaRPr kumimoji="1" lang="ja-JP" altLang="en-US"/>
          </a:p>
        </p:txBody>
      </p:sp>
      <p:sp>
        <p:nvSpPr>
          <p:cNvPr id="10" name="テキスト ボックス 9"/>
          <p:cNvSpPr txBox="1"/>
          <p:nvPr/>
        </p:nvSpPr>
        <p:spPr>
          <a:xfrm>
            <a:off x="5000850" y="3896943"/>
            <a:ext cx="5962634" cy="60082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dirty="0">
                <a:solidFill>
                  <a:schemeClr val="tx1">
                    <a:lumMod val="85000"/>
                    <a:lumOff val="15000"/>
                  </a:schemeClr>
                </a:solidFill>
                <a:latin typeface="+mn-ea"/>
              </a:rPr>
              <a:t>鉄蓋を開けて、</a:t>
            </a:r>
            <a:r>
              <a:rPr kumimoji="1" lang="ja-JP" altLang="en-US" sz="1800" dirty="0" smtClean="0">
                <a:solidFill>
                  <a:schemeClr val="tx1">
                    <a:lumMod val="85000"/>
                    <a:lumOff val="15000"/>
                  </a:schemeClr>
                </a:solidFill>
                <a:latin typeface="+mn-ea"/>
              </a:rPr>
              <a:t>上部に</a:t>
            </a:r>
            <a:r>
              <a:rPr kumimoji="1" lang="ja-JP" altLang="en-US" sz="1800" dirty="0">
                <a:solidFill>
                  <a:schemeClr val="tx1">
                    <a:lumMod val="85000"/>
                    <a:lumOff val="15000"/>
                  </a:schemeClr>
                </a:solidFill>
                <a:latin typeface="+mn-ea"/>
              </a:rPr>
              <a:t>トイレとテントを設置し使用します。</a:t>
            </a:r>
            <a:endParaRPr kumimoji="1" lang="en-US" altLang="ja-JP" sz="1800" dirty="0">
              <a:solidFill>
                <a:schemeClr val="tx1">
                  <a:lumMod val="85000"/>
                  <a:lumOff val="15000"/>
                </a:schemeClr>
              </a:solidFill>
              <a:latin typeface="+mn-ea"/>
            </a:endParaRP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661" y="1298997"/>
            <a:ext cx="10400677" cy="2469094"/>
          </a:xfrm>
          <a:prstGeom prst="rect">
            <a:avLst/>
          </a:prstGeom>
        </p:spPr>
      </p:pic>
      <p:sp>
        <p:nvSpPr>
          <p:cNvPr id="11" name="テキスト ボックス 10"/>
          <p:cNvSpPr txBox="1"/>
          <p:nvPr/>
        </p:nvSpPr>
        <p:spPr>
          <a:xfrm>
            <a:off x="2919312" y="1262588"/>
            <a:ext cx="1504692" cy="51574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800" b="1" dirty="0" smtClean="0">
                <a:solidFill>
                  <a:srgbClr val="FF0000"/>
                </a:solidFill>
                <a:latin typeface="HGP明朝E" panose="02020900000000000000" pitchFamily="18" charset="-128"/>
                <a:ea typeface="HGP明朝E" panose="02020900000000000000" pitchFamily="18" charset="-128"/>
              </a:rPr>
              <a:t>トイレ テント</a:t>
            </a:r>
            <a:endParaRPr kumimoji="1" lang="ja-JP" altLang="en-US" sz="1800" b="1" dirty="0">
              <a:solidFill>
                <a:srgbClr val="FF0000"/>
              </a:solidFill>
              <a:latin typeface="HGP明朝E" panose="02020900000000000000" pitchFamily="18" charset="-128"/>
              <a:ea typeface="HGP明朝E" panose="02020900000000000000" pitchFamily="18" charset="-128"/>
            </a:endParaRPr>
          </a:p>
        </p:txBody>
      </p:sp>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561" y="4197354"/>
            <a:ext cx="9315495" cy="2030144"/>
          </a:xfrm>
          <a:prstGeom prst="rect">
            <a:avLst/>
          </a:prstGeom>
        </p:spPr>
      </p:pic>
      <p:sp>
        <p:nvSpPr>
          <p:cNvPr id="3" name="テキスト ボックス 2"/>
          <p:cNvSpPr txBox="1"/>
          <p:nvPr/>
        </p:nvSpPr>
        <p:spPr>
          <a:xfrm>
            <a:off x="4152900" y="2703131"/>
            <a:ext cx="1066800" cy="369332"/>
          </a:xfrm>
          <a:prstGeom prst="rect">
            <a:avLst/>
          </a:prstGeom>
          <a:noFill/>
        </p:spPr>
        <p:txBody>
          <a:bodyPr wrap="square" rtlCol="0">
            <a:spAutoFit/>
          </a:bodyPr>
          <a:lstStyle/>
          <a:p>
            <a:r>
              <a:rPr kumimoji="1" lang="ja-JP" altLang="en-US" dirty="0" smtClean="0">
                <a:solidFill>
                  <a:srgbClr val="FF0000"/>
                </a:solidFill>
                <a:latin typeface="HGP創英角ｺﾞｼｯｸUB" panose="020B0900000000000000" pitchFamily="50" charset="-128"/>
                <a:ea typeface="HGP創英角ｺﾞｼｯｸUB" panose="020B0900000000000000" pitchFamily="50" charset="-128"/>
              </a:rPr>
              <a:t>点検口</a:t>
            </a:r>
            <a:endParaRPr kumimoji="1" lang="ja-JP" altLang="en-US"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6924892" y="3497646"/>
            <a:ext cx="2114550" cy="369332"/>
          </a:xfrm>
          <a:prstGeom prst="rect">
            <a:avLst/>
          </a:prstGeom>
          <a:noFill/>
        </p:spPr>
        <p:txBody>
          <a:bodyPr wrap="square" rtlCol="0">
            <a:spAutoFit/>
          </a:bodyPr>
          <a:lstStyle/>
          <a:p>
            <a:r>
              <a:rPr kumimoji="1" lang="ja-JP" altLang="en-US" dirty="0" smtClean="0">
                <a:solidFill>
                  <a:srgbClr val="00B0F0"/>
                </a:solidFill>
                <a:latin typeface="HGP創英角ｺﾞｼｯｸUB" panose="020B0900000000000000" pitchFamily="50" charset="-128"/>
                <a:ea typeface="HGP創英角ｺﾞｼｯｸUB" panose="020B0900000000000000" pitchFamily="50" charset="-128"/>
              </a:rPr>
              <a:t>ここに水を貯める。</a:t>
            </a:r>
            <a:endParaRPr kumimoji="1" lang="ja-JP" altLang="en-US" dirty="0">
              <a:solidFill>
                <a:srgbClr val="00B0F0"/>
              </a:solidFill>
              <a:latin typeface="HGP創英角ｺﾞｼｯｸUB" panose="020B0900000000000000" pitchFamily="50" charset="-128"/>
              <a:ea typeface="HGP創英角ｺﾞｼｯｸUB" panose="020B0900000000000000" pitchFamily="50" charset="-128"/>
            </a:endParaRPr>
          </a:p>
        </p:txBody>
      </p:sp>
      <p:sp>
        <p:nvSpPr>
          <p:cNvPr id="14" name="テキスト ボックス 13"/>
          <p:cNvSpPr txBox="1"/>
          <p:nvPr/>
        </p:nvSpPr>
        <p:spPr>
          <a:xfrm>
            <a:off x="543142" y="3424054"/>
            <a:ext cx="2114550" cy="369332"/>
          </a:xfrm>
          <a:prstGeom prst="rect">
            <a:avLst/>
          </a:prstGeom>
          <a:noFill/>
        </p:spPr>
        <p:txBody>
          <a:bodyPr wrap="square" rtlCol="0">
            <a:spAutoFit/>
          </a:bodyPr>
          <a:lstStyle/>
          <a:p>
            <a:r>
              <a:rPr kumimoji="1" lang="ja-JP" altLang="en-US" dirty="0" smtClean="0">
                <a:solidFill>
                  <a:srgbClr val="00B0F0"/>
                </a:solidFill>
                <a:latin typeface="HGP創英角ｺﾞｼｯｸUB" panose="020B0900000000000000" pitchFamily="50" charset="-128"/>
                <a:ea typeface="HGP創英角ｺﾞｼｯｸUB" panose="020B0900000000000000" pitchFamily="50" charset="-128"/>
              </a:rPr>
              <a:t>プールより注水する。</a:t>
            </a:r>
            <a:endParaRPr kumimoji="1" lang="ja-JP" altLang="en-US" dirty="0">
              <a:solidFill>
                <a:srgbClr val="00B0F0"/>
              </a:solidFill>
              <a:latin typeface="HGP創英角ｺﾞｼｯｸUB" panose="020B0900000000000000" pitchFamily="50" charset="-128"/>
              <a:ea typeface="HGP創英角ｺﾞｼｯｸUB" panose="020B0900000000000000" pitchFamily="50" charset="-128"/>
            </a:endParaRPr>
          </a:p>
        </p:txBody>
      </p:sp>
      <p:sp>
        <p:nvSpPr>
          <p:cNvPr id="6" name="右矢印 5"/>
          <p:cNvSpPr/>
          <p:nvPr/>
        </p:nvSpPr>
        <p:spPr>
          <a:xfrm>
            <a:off x="462490" y="3072463"/>
            <a:ext cx="751419" cy="323850"/>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152900" y="3424054"/>
            <a:ext cx="1562101" cy="369332"/>
          </a:xfrm>
          <a:prstGeom prst="rect">
            <a:avLst/>
          </a:prstGeom>
          <a:noFill/>
        </p:spPr>
        <p:txBody>
          <a:bodyPr wrap="square" rtlCol="0">
            <a:spAutoFit/>
          </a:bodyPr>
          <a:lstStyle/>
          <a:p>
            <a:r>
              <a:rPr kumimoji="1" lang="ja-JP" altLang="en-US" dirty="0" smtClean="0">
                <a:solidFill>
                  <a:srgbClr val="FF0000"/>
                </a:solidFill>
                <a:latin typeface="HGP創英角ｺﾞｼｯｸUB" panose="020B0900000000000000" pitchFamily="50" charset="-128"/>
                <a:ea typeface="HGP創英角ｺﾞｼｯｸUB" panose="020B0900000000000000" pitchFamily="50" charset="-128"/>
              </a:rPr>
              <a:t>トイレ用管</a:t>
            </a:r>
            <a:r>
              <a:rPr kumimoji="1" lang="ja-JP" altLang="en-US" dirty="0" err="1" smtClean="0">
                <a:solidFill>
                  <a:srgbClr val="FF0000"/>
                </a:solidFill>
                <a:latin typeface="HGP創英角ｺﾞｼｯｸUB" panose="020B0900000000000000" pitchFamily="50" charset="-128"/>
                <a:ea typeface="HGP創英角ｺﾞｼｯｸUB" panose="020B0900000000000000" pitchFamily="50" charset="-128"/>
              </a:rPr>
              <a:t>きょ</a:t>
            </a:r>
            <a:endParaRPr kumimoji="1" lang="ja-JP" altLang="en-US" dirty="0">
              <a:solidFill>
                <a:srgbClr val="FF000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00420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0" y="365126"/>
            <a:ext cx="10907486" cy="778038"/>
          </a:xfrm>
        </p:spPr>
        <p:txBody>
          <a:bodyPr>
            <a:normAutofit/>
          </a:bodyPr>
          <a:lstStyle/>
          <a:p>
            <a:r>
              <a:rPr kumimoji="1" lang="ja-JP" altLang="en-US" sz="3800" dirty="0" smtClean="0"/>
              <a:t>マンホールトイレシステム設置工事写真</a:t>
            </a:r>
            <a:endParaRPr kumimoji="1" lang="ja-JP" altLang="en-US" sz="3800"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17</a:t>
            </a:fld>
            <a:endParaRPr kumimoji="1" lang="ja-JP" altLang="en-US"/>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318" y="1143484"/>
            <a:ext cx="10169009" cy="5395428"/>
          </a:xfrm>
          <a:prstGeom prst="rect">
            <a:avLst/>
          </a:prstGeom>
        </p:spPr>
      </p:pic>
      <p:sp>
        <p:nvSpPr>
          <p:cNvPr id="3" name="楕円 2"/>
          <p:cNvSpPr/>
          <p:nvPr/>
        </p:nvSpPr>
        <p:spPr>
          <a:xfrm>
            <a:off x="9525000" y="1695450"/>
            <a:ext cx="571500" cy="1200150"/>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下矢印 4"/>
          <p:cNvSpPr/>
          <p:nvPr/>
        </p:nvSpPr>
        <p:spPr>
          <a:xfrm rot="2094389">
            <a:off x="10293407" y="4598200"/>
            <a:ext cx="533400" cy="93754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105844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５浸入</a:t>
            </a:r>
            <a:r>
              <a:rPr lang="ja-JP" altLang="en-US" dirty="0"/>
              <a:t>水（不明水）対策事業</a:t>
            </a:r>
            <a:endParaRPr kumimoji="1" lang="ja-JP" altLang="en-US" dirty="0"/>
          </a:p>
        </p:txBody>
      </p:sp>
      <p:sp>
        <p:nvSpPr>
          <p:cNvPr id="3" name="コンテンツ プレースホルダー 2"/>
          <p:cNvSpPr>
            <a:spLocks noGrp="1"/>
          </p:cNvSpPr>
          <p:nvPr>
            <p:ph idx="1"/>
          </p:nvPr>
        </p:nvSpPr>
        <p:spPr>
          <a:xfrm>
            <a:off x="681318" y="1423988"/>
            <a:ext cx="10672482" cy="4665662"/>
          </a:xfrm>
        </p:spPr>
        <p:txBody>
          <a:bodyPr>
            <a:normAutofit/>
          </a:bodyPr>
          <a:lstStyle/>
          <a:p>
            <a:r>
              <a:rPr lang="ja-JP" altLang="en-US" dirty="0" smtClean="0"/>
              <a:t>浸入水対策</a:t>
            </a:r>
            <a:endParaRPr lang="en-US" altLang="ja-JP" dirty="0" smtClean="0"/>
          </a:p>
          <a:p>
            <a:pPr marL="0" indent="0">
              <a:buNone/>
            </a:pPr>
            <a:r>
              <a:rPr lang="ja-JP" altLang="en-US" dirty="0"/>
              <a:t>　</a:t>
            </a:r>
            <a:r>
              <a:rPr lang="ja-JP" altLang="en-US" dirty="0" smtClean="0"/>
              <a:t>分流式下水道（汚水</a:t>
            </a:r>
            <a:r>
              <a:rPr lang="ja-JP" altLang="en-US" dirty="0"/>
              <a:t>）における雨水や地下水の浸入の</a:t>
            </a:r>
            <a:r>
              <a:rPr lang="ja-JP" altLang="en-US" dirty="0" smtClean="0"/>
              <a:t>防止</a:t>
            </a:r>
            <a:endParaRPr lang="en-US" altLang="ja-JP" dirty="0"/>
          </a:p>
          <a:p>
            <a:r>
              <a:rPr lang="ja-JP" altLang="en-US" dirty="0" smtClean="0"/>
              <a:t>浸入水対策の進め方</a:t>
            </a:r>
            <a:endParaRPr lang="en-US" altLang="ja-JP" dirty="0" smtClean="0"/>
          </a:p>
          <a:p>
            <a:pPr marL="914400" lvl="1" indent="-457200">
              <a:buFont typeface="+mj-ea"/>
              <a:buAutoNum type="circleNumDbPlain"/>
            </a:pPr>
            <a:r>
              <a:rPr lang="ja-JP" altLang="en-US" dirty="0" smtClean="0"/>
              <a:t>予備調査・詳細調査（流量測定等）</a:t>
            </a:r>
            <a:endParaRPr lang="en-US" altLang="ja-JP" dirty="0" smtClean="0"/>
          </a:p>
          <a:p>
            <a:pPr marL="914400" lvl="1" indent="-457200">
              <a:buFont typeface="+mj-ea"/>
              <a:buAutoNum type="circleNumDbPlain"/>
            </a:pPr>
            <a:r>
              <a:rPr lang="ja-JP" altLang="en-US" dirty="0" smtClean="0">
                <a:solidFill>
                  <a:srgbClr val="FF0000"/>
                </a:solidFill>
              </a:rPr>
              <a:t>原因特定調査</a:t>
            </a:r>
            <a:r>
              <a:rPr lang="ja-JP" altLang="en-US" dirty="0" smtClean="0"/>
              <a:t>（本管</a:t>
            </a:r>
            <a:r>
              <a:rPr lang="ja-JP" altLang="en-US" dirty="0"/>
              <a:t>テレビカメラ</a:t>
            </a:r>
            <a:r>
              <a:rPr lang="ja-JP" altLang="en-US" dirty="0" smtClean="0"/>
              <a:t>調査等）</a:t>
            </a:r>
            <a:endParaRPr lang="en-US" altLang="ja-JP" dirty="0" smtClean="0"/>
          </a:p>
          <a:p>
            <a:pPr marL="914400" lvl="1" indent="-457200">
              <a:buFont typeface="+mj-ea"/>
              <a:buAutoNum type="circleNumDbPlain"/>
            </a:pPr>
            <a:r>
              <a:rPr lang="ja-JP" altLang="en-US" dirty="0" smtClean="0"/>
              <a:t>対策工事（管更生、雨水浸入防止型マンホール蓋取替え等）</a:t>
            </a:r>
            <a:endParaRPr lang="en-US" altLang="ja-JP" dirty="0" smtClean="0"/>
          </a:p>
          <a:p>
            <a:pPr marL="914400" lvl="1" indent="-457200">
              <a:buFont typeface="+mj-ea"/>
              <a:buAutoNum type="circleNumDbPlain"/>
            </a:pPr>
            <a:r>
              <a:rPr lang="ja-JP" altLang="en-US" dirty="0" smtClean="0"/>
              <a:t>宅内の排水設備の改善指導（雨どいの切り離しなど）</a:t>
            </a:r>
            <a:endParaRPr lang="en-US" altLang="ja-JP" dirty="0" smtClean="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18</a:t>
            </a:fld>
            <a:endParaRPr kumimoji="1" lang="ja-JP" altLang="en-US"/>
          </a:p>
        </p:txBody>
      </p:sp>
      <p:pic>
        <p:nvPicPr>
          <p:cNvPr id="5" name="図 4" descr="テレビカメラ調査の作業概要図"/>
          <p:cNvPicPr/>
          <p:nvPr/>
        </p:nvPicPr>
        <p:blipFill>
          <a:blip r:embed="rId3">
            <a:extLst>
              <a:ext uri="{28A0092B-C50C-407E-A947-70E740481C1C}">
                <a14:useLocalDpi xmlns:a14="http://schemas.microsoft.com/office/drawing/2010/main" val="0"/>
              </a:ext>
            </a:extLst>
          </a:blip>
          <a:srcRect/>
          <a:stretch>
            <a:fillRect/>
          </a:stretch>
        </p:blipFill>
        <p:spPr bwMode="auto">
          <a:xfrm>
            <a:off x="1262380" y="4409893"/>
            <a:ext cx="5309870" cy="2320925"/>
          </a:xfrm>
          <a:prstGeom prst="rect">
            <a:avLst/>
          </a:prstGeom>
          <a:noFill/>
          <a:ln>
            <a:noFill/>
          </a:ln>
        </p:spPr>
      </p:pic>
      <p:pic>
        <p:nvPicPr>
          <p:cNvPr id="6" name="図 5" descr="管路老朽化状況"/>
          <p:cNvPicPr/>
          <p:nvPr/>
        </p:nvPicPr>
        <p:blipFill rotWithShape="1">
          <a:blip r:embed="rId4">
            <a:extLst>
              <a:ext uri="{28A0092B-C50C-407E-A947-70E740481C1C}">
                <a14:useLocalDpi xmlns:a14="http://schemas.microsoft.com/office/drawing/2010/main" val="0"/>
              </a:ext>
            </a:extLst>
          </a:blip>
          <a:srcRect l="97" t="14419" r="55292" b="11594"/>
          <a:stretch/>
        </p:blipFill>
        <p:spPr bwMode="auto">
          <a:xfrm>
            <a:off x="8316140" y="4666887"/>
            <a:ext cx="2409009" cy="1689463"/>
          </a:xfrm>
          <a:prstGeom prst="rect">
            <a:avLst/>
          </a:prstGeom>
          <a:noFill/>
          <a:ln>
            <a:noFill/>
          </a:ln>
        </p:spPr>
      </p:pic>
      <p:sp>
        <p:nvSpPr>
          <p:cNvPr id="7" name="右矢印 6"/>
          <p:cNvSpPr/>
          <p:nvPr/>
        </p:nvSpPr>
        <p:spPr>
          <a:xfrm rot="21029043">
            <a:off x="6602600" y="5805933"/>
            <a:ext cx="2059290" cy="44906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8639572" y="6015456"/>
            <a:ext cx="1916747" cy="400110"/>
          </a:xfrm>
          <a:prstGeom prst="rect">
            <a:avLst/>
          </a:prstGeom>
          <a:noFill/>
        </p:spPr>
        <p:txBody>
          <a:bodyPr wrap="square" rtlCol="0">
            <a:spAutoFit/>
          </a:bodyPr>
          <a:lstStyle/>
          <a:p>
            <a:r>
              <a:rPr kumimoji="1" lang="ja-JP" altLang="en-US" sz="2000" dirty="0" smtClean="0">
                <a:solidFill>
                  <a:srgbClr val="FFFF00"/>
                </a:solidFill>
                <a:latin typeface="HGS創英角ｺﾞｼｯｸUB" panose="020B0900000000000000" pitchFamily="50" charset="-128"/>
                <a:ea typeface="HGS創英角ｺﾞｼｯｸUB" panose="020B0900000000000000" pitchFamily="50" charset="-128"/>
              </a:rPr>
              <a:t>管内劣化状況</a:t>
            </a:r>
            <a:endParaRPr kumimoji="1" lang="ja-JP" altLang="en-US" sz="2000" dirty="0">
              <a:solidFill>
                <a:srgbClr val="FFFF00"/>
              </a:solidFill>
              <a:latin typeface="HGS創英角ｺﾞｼｯｸUB" panose="020B0900000000000000" pitchFamily="50" charset="-128"/>
              <a:ea typeface="HGS創英角ｺﾞｼｯｸUB" panose="020B0900000000000000" pitchFamily="50" charset="-128"/>
            </a:endParaRPr>
          </a:p>
        </p:txBody>
      </p:sp>
      <p:sp>
        <p:nvSpPr>
          <p:cNvPr id="9" name="テキスト ボックス 8"/>
          <p:cNvSpPr txBox="1"/>
          <p:nvPr/>
        </p:nvSpPr>
        <p:spPr>
          <a:xfrm>
            <a:off x="1254982" y="4666887"/>
            <a:ext cx="3368813" cy="338554"/>
          </a:xfrm>
          <a:prstGeom prst="rect">
            <a:avLst/>
          </a:prstGeom>
          <a:noFill/>
        </p:spPr>
        <p:txBody>
          <a:bodyPr wrap="square" rtlCol="0">
            <a:spAutoFit/>
          </a:bodyPr>
          <a:lstStyle/>
          <a:p>
            <a:r>
              <a:rPr kumimoji="1" lang="ja-JP" altLang="en-US" sz="1600" dirty="0" smtClean="0">
                <a:latin typeface="HGS創英角ｺﾞｼｯｸUB" panose="020B0900000000000000" pitchFamily="50" charset="-128"/>
                <a:ea typeface="HGS創英角ｺﾞｼｯｸUB" panose="020B0900000000000000" pitchFamily="50" charset="-128"/>
              </a:rPr>
              <a:t>テレビカメラ調査作業イメージ</a:t>
            </a:r>
            <a:endParaRPr kumimoji="1" lang="ja-JP" altLang="en-US" sz="16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1037391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6"/>
            <a:ext cx="10515600" cy="771374"/>
          </a:xfrm>
        </p:spPr>
        <p:txBody>
          <a:bodyPr>
            <a:normAutofit/>
          </a:bodyPr>
          <a:lstStyle/>
          <a:p>
            <a:r>
              <a:rPr kumimoji="1" lang="ja-JP" altLang="en-US" sz="4000" dirty="0" smtClean="0"/>
              <a:t>浸入水原因特定調査写真</a:t>
            </a:r>
            <a:endParaRPr kumimoji="1" lang="ja-JP" altLang="en-US" sz="4000" dirty="0"/>
          </a:p>
        </p:txBody>
      </p:sp>
      <p:sp>
        <p:nvSpPr>
          <p:cNvPr id="3" name="コンテンツ プレースホルダー 2"/>
          <p:cNvSpPr>
            <a:spLocks noGrp="1"/>
          </p:cNvSpPr>
          <p:nvPr>
            <p:ph idx="1"/>
          </p:nvPr>
        </p:nvSpPr>
        <p:spPr>
          <a:xfrm>
            <a:off x="1490719" y="1111499"/>
            <a:ext cx="4021899" cy="534193"/>
          </a:xfrm>
        </p:spPr>
        <p:txBody>
          <a:bodyPr>
            <a:normAutofit/>
          </a:bodyPr>
          <a:lstStyle/>
          <a:p>
            <a:pPr marL="0" indent="0">
              <a:buNone/>
            </a:pPr>
            <a:r>
              <a:rPr kumimoji="1" lang="ja-JP" altLang="en-US" dirty="0" smtClean="0"/>
              <a:t>本管テレビカメラ調査</a:t>
            </a:r>
            <a:endParaRPr kumimoji="1" lang="ja-JP" altLang="en-US"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19</a:t>
            </a:fld>
            <a:endParaRPr kumimoji="1" lang="ja-JP" altLang="en-US"/>
          </a:p>
        </p:txBody>
      </p:sp>
      <p:sp>
        <p:nvSpPr>
          <p:cNvPr id="8" name="テキスト プレースホルダ 4"/>
          <p:cNvSpPr txBox="1">
            <a:spLocks/>
          </p:cNvSpPr>
          <p:nvPr/>
        </p:nvSpPr>
        <p:spPr bwMode="auto">
          <a:xfrm>
            <a:off x="1082333" y="3183472"/>
            <a:ext cx="3528852" cy="5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07950">
              <a:spcBef>
                <a:spcPts val="300"/>
              </a:spcBef>
              <a:buClr>
                <a:srgbClr val="A04DA3"/>
              </a:buClr>
              <a:buFont typeface="Georgia" panose="02040502050405020303" pitchFamily="18" charset="0"/>
              <a:buChar char="•"/>
              <a:defRPr kumimoji="1" sz="2800">
                <a:solidFill>
                  <a:schemeClr val="tx1"/>
                </a:solidFill>
                <a:latin typeface="Georgia" panose="02040502050405020303" pitchFamily="18" charset="0"/>
                <a:ea typeface="HG明朝B" panose="02020809000000000000" pitchFamily="17" charset="-128"/>
              </a:defRPr>
            </a:lvl1pPr>
            <a:lvl2pPr marL="742950" indent="-285750">
              <a:spcBef>
                <a:spcPts val="300"/>
              </a:spcBef>
              <a:buClr>
                <a:schemeClr val="accent2"/>
              </a:buClr>
              <a:buFont typeface="Georgia" panose="02040502050405020303" pitchFamily="18" charset="0"/>
              <a:buChar char="▫"/>
              <a:defRPr kumimoji="1" sz="2600">
                <a:solidFill>
                  <a:schemeClr val="accent2"/>
                </a:solidFill>
                <a:latin typeface="Georgia" panose="02040502050405020303" pitchFamily="18" charset="0"/>
                <a:ea typeface="HG明朝B" panose="02020809000000000000" pitchFamily="17" charset="-128"/>
              </a:defRPr>
            </a:lvl2pPr>
            <a:lvl3pPr marL="1143000" indent="-228600">
              <a:spcBef>
                <a:spcPts val="300"/>
              </a:spcBef>
              <a:buClr>
                <a:schemeClr val="accent1"/>
              </a:buClr>
              <a:buFont typeface="Wingdings 2" panose="05020102010507070707" pitchFamily="18" charset="2"/>
              <a:buChar char=""/>
              <a:defRPr kumimoji="1" sz="2400">
                <a:solidFill>
                  <a:schemeClr val="accent1"/>
                </a:solidFill>
                <a:latin typeface="Georgia" panose="02040502050405020303" pitchFamily="18" charset="0"/>
                <a:ea typeface="HG明朝B" panose="02020809000000000000" pitchFamily="17" charset="-128"/>
              </a:defRPr>
            </a:lvl3pPr>
            <a:lvl4pPr marL="1600200" indent="-228600">
              <a:spcBef>
                <a:spcPts val="300"/>
              </a:spcBef>
              <a:buClr>
                <a:schemeClr val="accent1"/>
              </a:buClr>
              <a:buFont typeface="Wingdings 2" panose="05020102010507070707" pitchFamily="18" charset="2"/>
              <a:buChar char=""/>
              <a:defRPr kumimoji="1" sz="2200">
                <a:solidFill>
                  <a:schemeClr val="accent1"/>
                </a:solidFill>
                <a:latin typeface="Georgia" panose="02040502050405020303" pitchFamily="18" charset="0"/>
                <a:ea typeface="HG明朝B" panose="02020809000000000000" pitchFamily="17" charset="-128"/>
              </a:defRPr>
            </a:lvl4pPr>
            <a:lvl5pPr marL="2057400" indent="-228600">
              <a:spcBef>
                <a:spcPts val="300"/>
              </a:spcBef>
              <a:buClr>
                <a:srgbClr val="A04DA3"/>
              </a:buClr>
              <a:buFont typeface="Georgia" panose="02040502050405020303" pitchFamily="18" charset="0"/>
              <a:buChar char="▫"/>
              <a:defRPr kumimoji="1" sz="2000">
                <a:solidFill>
                  <a:srgbClr val="A04DA3"/>
                </a:solidFill>
                <a:latin typeface="Georgia" panose="02040502050405020303" pitchFamily="18" charset="0"/>
                <a:ea typeface="HG明朝B" panose="02020809000000000000" pitchFamily="17"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kumimoji="1" sz="2000">
                <a:solidFill>
                  <a:srgbClr val="A04DA3"/>
                </a:solidFill>
                <a:latin typeface="Georgia" panose="02040502050405020303" pitchFamily="18" charset="0"/>
                <a:ea typeface="HG明朝B" panose="02020809000000000000" pitchFamily="17"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kumimoji="1" sz="2000">
                <a:solidFill>
                  <a:srgbClr val="A04DA3"/>
                </a:solidFill>
                <a:latin typeface="Georgia" panose="02040502050405020303" pitchFamily="18" charset="0"/>
                <a:ea typeface="HG明朝B" panose="02020809000000000000" pitchFamily="17"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kumimoji="1" sz="2000">
                <a:solidFill>
                  <a:srgbClr val="A04DA3"/>
                </a:solidFill>
                <a:latin typeface="Georgia" panose="02040502050405020303" pitchFamily="18" charset="0"/>
                <a:ea typeface="HG明朝B" panose="02020809000000000000" pitchFamily="17"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kumimoji="1" sz="2000">
                <a:solidFill>
                  <a:srgbClr val="A04DA3"/>
                </a:solidFill>
                <a:latin typeface="Georgia" panose="02040502050405020303" pitchFamily="18" charset="0"/>
                <a:ea typeface="HG明朝B" panose="02020809000000000000" pitchFamily="17" charset="-128"/>
              </a:defRPr>
            </a:lvl9pPr>
          </a:lstStyle>
          <a:p>
            <a:pPr algn="ctr" eaLnBrk="1" hangingPunct="1">
              <a:buFont typeface="Georgia" panose="02040502050405020303" pitchFamily="18" charset="0"/>
              <a:buNone/>
            </a:pPr>
            <a:r>
              <a:rPr lang="ja-JP" altLang="en-US" sz="2400" dirty="0">
                <a:solidFill>
                  <a:schemeClr val="bg1"/>
                </a:solidFill>
                <a:latin typeface="+mn-ea"/>
                <a:ea typeface="+mn-ea"/>
              </a:rPr>
              <a:t>自走式カメラ</a:t>
            </a:r>
          </a:p>
        </p:txBody>
      </p:sp>
      <p:sp>
        <p:nvSpPr>
          <p:cNvPr id="17" name="コンテンツ プレースホルダー 2"/>
          <p:cNvSpPr txBox="1">
            <a:spLocks/>
          </p:cNvSpPr>
          <p:nvPr/>
        </p:nvSpPr>
        <p:spPr>
          <a:xfrm>
            <a:off x="6679188" y="1111499"/>
            <a:ext cx="3505134" cy="549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smtClean="0"/>
              <a:t>雨どい等誤接続調査</a:t>
            </a:r>
            <a:endParaRPr lang="ja-JP" altLang="en-US" dirty="0"/>
          </a:p>
        </p:txBody>
      </p:sp>
      <p:sp>
        <p:nvSpPr>
          <p:cNvPr id="18" name="テキスト ボックス 17"/>
          <p:cNvSpPr txBox="1"/>
          <p:nvPr/>
        </p:nvSpPr>
        <p:spPr>
          <a:xfrm>
            <a:off x="10184322" y="2446325"/>
            <a:ext cx="1107996" cy="369332"/>
          </a:xfrm>
          <a:prstGeom prst="rect">
            <a:avLst/>
          </a:prstGeom>
          <a:noFill/>
        </p:spPr>
        <p:txBody>
          <a:bodyPr wrap="none" rtlCol="0">
            <a:spAutoFit/>
          </a:bodyPr>
          <a:lstStyle/>
          <a:p>
            <a:r>
              <a:rPr kumimoji="1" lang="ja-JP" altLang="en-US" dirty="0" smtClean="0"/>
              <a:t>打音調査</a:t>
            </a:r>
            <a:endParaRPr kumimoji="1" lang="ja-JP" altLang="en-US" dirty="0"/>
          </a:p>
        </p:txBody>
      </p:sp>
      <p:sp>
        <p:nvSpPr>
          <p:cNvPr id="19" name="テキスト ボックス 18"/>
          <p:cNvSpPr txBox="1"/>
          <p:nvPr/>
        </p:nvSpPr>
        <p:spPr>
          <a:xfrm>
            <a:off x="10184322" y="4832740"/>
            <a:ext cx="1107996" cy="369332"/>
          </a:xfrm>
          <a:prstGeom prst="rect">
            <a:avLst/>
          </a:prstGeom>
          <a:noFill/>
        </p:spPr>
        <p:txBody>
          <a:bodyPr wrap="none" rtlCol="0">
            <a:spAutoFit/>
          </a:bodyPr>
          <a:lstStyle/>
          <a:p>
            <a:r>
              <a:rPr kumimoji="1" lang="ja-JP" altLang="en-US" dirty="0" smtClean="0"/>
              <a:t>染料調査</a:t>
            </a:r>
            <a:endParaRPr kumimoji="1" lang="ja-JP" altLang="en-US" dirty="0"/>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205" y="1645692"/>
            <a:ext cx="9102117" cy="4663844"/>
          </a:xfrm>
          <a:prstGeom prst="rect">
            <a:avLst/>
          </a:prstGeom>
        </p:spPr>
      </p:pic>
      <p:sp>
        <p:nvSpPr>
          <p:cNvPr id="10" name="右矢印 9"/>
          <p:cNvSpPr/>
          <p:nvPr/>
        </p:nvSpPr>
        <p:spPr>
          <a:xfrm rot="21029043">
            <a:off x="1647098" y="5499958"/>
            <a:ext cx="985290" cy="502694"/>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rot="11321776">
            <a:off x="4348630" y="5376685"/>
            <a:ext cx="716241" cy="49443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5020771" y="5438794"/>
            <a:ext cx="983693" cy="400110"/>
          </a:xfrm>
          <a:prstGeom prst="rect">
            <a:avLst/>
          </a:prstGeom>
          <a:noFill/>
        </p:spPr>
        <p:txBody>
          <a:bodyPr wrap="square" rtlCol="0">
            <a:spAutoFit/>
          </a:bodyPr>
          <a:lstStyle/>
          <a:p>
            <a:r>
              <a:rPr kumimoji="1" lang="ja-JP" altLang="en-US" sz="2000" dirty="0" smtClean="0">
                <a:solidFill>
                  <a:srgbClr val="FF0000"/>
                </a:solidFill>
                <a:latin typeface="HGS創英角ｺﾞｼｯｸUB" panose="020B0900000000000000" pitchFamily="50" charset="-128"/>
                <a:ea typeface="HGS創英角ｺﾞｼｯｸUB" panose="020B0900000000000000" pitchFamily="50" charset="-128"/>
              </a:rPr>
              <a:t>浸入水</a:t>
            </a:r>
            <a:endParaRPr kumimoji="1" lang="ja-JP" altLang="en-US" sz="2000" dirty="0">
              <a:solidFill>
                <a:srgbClr val="FF0000"/>
              </a:solidFill>
              <a:latin typeface="HGS創英角ｺﾞｼｯｸUB" panose="020B0900000000000000" pitchFamily="50" charset="-128"/>
              <a:ea typeface="HGS創英角ｺﾞｼｯｸUB" panose="020B0900000000000000" pitchFamily="50" charset="-128"/>
            </a:endParaRPr>
          </a:p>
        </p:txBody>
      </p:sp>
      <p:sp>
        <p:nvSpPr>
          <p:cNvPr id="14" name="テキスト ボックス 13"/>
          <p:cNvSpPr txBox="1"/>
          <p:nvPr/>
        </p:nvSpPr>
        <p:spPr>
          <a:xfrm>
            <a:off x="705992" y="5623903"/>
            <a:ext cx="983693" cy="400110"/>
          </a:xfrm>
          <a:prstGeom prst="rect">
            <a:avLst/>
          </a:prstGeom>
          <a:noFill/>
        </p:spPr>
        <p:txBody>
          <a:bodyPr wrap="square" rtlCol="0">
            <a:spAutoFit/>
          </a:bodyPr>
          <a:lstStyle/>
          <a:p>
            <a:r>
              <a:rPr kumimoji="1" lang="ja-JP" altLang="en-US" sz="2000" dirty="0" smtClean="0">
                <a:solidFill>
                  <a:srgbClr val="FF0000"/>
                </a:solidFill>
                <a:latin typeface="HGS創英角ｺﾞｼｯｸUB" panose="020B0900000000000000" pitchFamily="50" charset="-128"/>
                <a:ea typeface="HGS創英角ｺﾞｼｯｸUB" panose="020B0900000000000000" pitchFamily="50" charset="-128"/>
              </a:rPr>
              <a:t>浸入水</a:t>
            </a:r>
            <a:endParaRPr kumimoji="1" lang="ja-JP" altLang="en-US" sz="2000" dirty="0">
              <a:solidFill>
                <a:srgbClr val="FF0000"/>
              </a:solidFill>
              <a:latin typeface="HGS創英角ｺﾞｼｯｸUB" panose="020B0900000000000000" pitchFamily="50" charset="-128"/>
              <a:ea typeface="HGS創英角ｺﾞｼｯｸUB" panose="020B0900000000000000" pitchFamily="50" charset="-128"/>
            </a:endParaRPr>
          </a:p>
        </p:txBody>
      </p:sp>
      <p:sp>
        <p:nvSpPr>
          <p:cNvPr id="5" name="正方形/長方形 4"/>
          <p:cNvSpPr/>
          <p:nvPr/>
        </p:nvSpPr>
        <p:spPr>
          <a:xfrm rot="21312240">
            <a:off x="7054812" y="2571871"/>
            <a:ext cx="1543050" cy="36933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rot="20922584">
            <a:off x="6953070" y="4608890"/>
            <a:ext cx="1292503" cy="35379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93416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98170" y="365125"/>
            <a:ext cx="9655629" cy="1325563"/>
          </a:xfrm>
        </p:spPr>
        <p:txBody>
          <a:bodyPr/>
          <a:lstStyle/>
          <a:p>
            <a:r>
              <a:rPr kumimoji="1" lang="ja-JP" altLang="en-US" dirty="0" smtClean="0"/>
              <a:t>本日のプレゼンテーション内容</a:t>
            </a:r>
            <a:endParaRPr kumimoji="1" lang="ja-JP" altLang="en-US" dirty="0"/>
          </a:p>
        </p:txBody>
      </p:sp>
      <p:sp>
        <p:nvSpPr>
          <p:cNvPr id="3" name="コンテンツ プレースホルダー 2"/>
          <p:cNvSpPr>
            <a:spLocks noGrp="1"/>
          </p:cNvSpPr>
          <p:nvPr>
            <p:ph idx="1"/>
          </p:nvPr>
        </p:nvSpPr>
        <p:spPr>
          <a:xfrm>
            <a:off x="2390504" y="2034631"/>
            <a:ext cx="7133408" cy="3334204"/>
          </a:xfrm>
        </p:spPr>
        <p:txBody>
          <a:bodyPr/>
          <a:lstStyle/>
          <a:p>
            <a:pPr marL="514350" indent="-514350">
              <a:buFont typeface="+mj-lt"/>
              <a:buAutoNum type="arabicPeriod"/>
            </a:pPr>
            <a:r>
              <a:rPr kumimoji="1" lang="ja-JP" altLang="en-US" dirty="0" smtClean="0"/>
              <a:t>甲府市公共下水道の特徴</a:t>
            </a:r>
            <a:endParaRPr kumimoji="1" lang="en-US" altLang="ja-JP" dirty="0" smtClean="0"/>
          </a:p>
          <a:p>
            <a:pPr marL="514350" indent="-514350">
              <a:buFont typeface="+mj-lt"/>
              <a:buAutoNum type="arabicPeriod"/>
            </a:pPr>
            <a:r>
              <a:rPr kumimoji="1" lang="ja-JP" altLang="en-US" dirty="0" smtClean="0"/>
              <a:t>甲府市下水道事業の主な事業</a:t>
            </a:r>
            <a:endParaRPr kumimoji="1" lang="en-US" altLang="ja-JP" dirty="0" smtClean="0"/>
          </a:p>
          <a:p>
            <a:pPr marL="514350" indent="-514350">
              <a:buFont typeface="+mj-lt"/>
              <a:buAutoNum type="arabicPeriod"/>
            </a:pPr>
            <a:r>
              <a:rPr lang="ja-JP" altLang="en-US" dirty="0" smtClean="0"/>
              <a:t>下水道ストックマネジメント事業</a:t>
            </a:r>
            <a:endParaRPr lang="en-US" altLang="ja-JP" dirty="0" smtClean="0"/>
          </a:p>
          <a:p>
            <a:pPr marL="514350" indent="-514350">
              <a:buFont typeface="+mj-lt"/>
              <a:buAutoNum type="arabicPeriod"/>
            </a:pPr>
            <a:r>
              <a:rPr kumimoji="1" lang="ja-JP" altLang="en-US" dirty="0" smtClean="0"/>
              <a:t>下水道総合地震対策事業</a:t>
            </a:r>
            <a:endParaRPr kumimoji="1" lang="en-US" altLang="ja-JP" dirty="0" smtClean="0"/>
          </a:p>
          <a:p>
            <a:pPr marL="514350" indent="-514350">
              <a:buFont typeface="+mj-lt"/>
              <a:buAutoNum type="arabicPeriod"/>
            </a:pPr>
            <a:r>
              <a:rPr lang="ja-JP" altLang="en-US" dirty="0" smtClean="0"/>
              <a:t>浸入水（不明水）対策事業</a:t>
            </a:r>
            <a:endParaRPr lang="en-US" altLang="ja-JP" dirty="0" smtClean="0"/>
          </a:p>
          <a:p>
            <a:pPr marL="514350" indent="-514350">
              <a:buFont typeface="+mj-lt"/>
              <a:buAutoNum type="arabicPeriod"/>
            </a:pPr>
            <a:r>
              <a:rPr lang="ja-JP" altLang="en-US" dirty="0" smtClean="0"/>
              <a:t>下水道事業の新たな取組</a:t>
            </a:r>
            <a:endParaRPr lang="en-US" altLang="ja-JP" dirty="0" smtClean="0"/>
          </a:p>
          <a:p>
            <a:pPr marL="514350" indent="-514350">
              <a:buFont typeface="+mj-lt"/>
              <a:buAutoNum type="arabicPeriod"/>
            </a:pPr>
            <a:endParaRPr kumimoji="1" lang="en-US" altLang="ja-JP" dirty="0" smtClean="0"/>
          </a:p>
          <a:p>
            <a:pPr marL="514350" indent="-514350">
              <a:buFont typeface="+mj-lt"/>
              <a:buAutoNum type="arabicPeriod"/>
            </a:pPr>
            <a:endParaRPr kumimoji="1" lang="ja-JP" altLang="en-US" dirty="0"/>
          </a:p>
        </p:txBody>
      </p:sp>
      <p:sp>
        <p:nvSpPr>
          <p:cNvPr id="6" name="スライド番号プレースホルダー 5"/>
          <p:cNvSpPr>
            <a:spLocks noGrp="1"/>
          </p:cNvSpPr>
          <p:nvPr>
            <p:ph type="sldNum" sz="quarter" idx="12"/>
          </p:nvPr>
        </p:nvSpPr>
        <p:spPr/>
        <p:txBody>
          <a:bodyPr/>
          <a:lstStyle/>
          <a:p>
            <a:fld id="{B282D411-53BA-43F0-BD3E-F1BC7FC36481}" type="slidenum">
              <a:rPr kumimoji="1" lang="ja-JP" altLang="en-US" smtClean="0"/>
              <a:t>2</a:t>
            </a:fld>
            <a:endParaRPr kumimoji="1" lang="ja-JP" altLang="en-US"/>
          </a:p>
        </p:txBody>
      </p:sp>
      <p:pic>
        <p:nvPicPr>
          <p:cNvPr id="5" name="図 4" descr="説明をする男性作業員のイラスト"/>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7725" y="3701733"/>
            <a:ext cx="2686050" cy="2386965"/>
          </a:xfrm>
          <a:prstGeom prst="rect">
            <a:avLst/>
          </a:prstGeom>
          <a:noFill/>
          <a:ln>
            <a:noFill/>
          </a:ln>
        </p:spPr>
      </p:pic>
      <p:sp>
        <p:nvSpPr>
          <p:cNvPr id="4" name="テキスト ボックス 3"/>
          <p:cNvSpPr txBox="1"/>
          <p:nvPr/>
        </p:nvSpPr>
        <p:spPr>
          <a:xfrm>
            <a:off x="9163050" y="4006631"/>
            <a:ext cx="1466850" cy="338554"/>
          </a:xfrm>
          <a:prstGeom prst="rect">
            <a:avLst/>
          </a:prstGeom>
          <a:noFill/>
        </p:spPr>
        <p:txBody>
          <a:bodyPr wrap="square" rtlCol="0">
            <a:spAutoFit/>
          </a:bodyPr>
          <a:lstStyle/>
          <a:p>
            <a:r>
              <a:rPr kumimoji="1" lang="ja-JP" altLang="en-US" sz="1600" dirty="0" smtClean="0">
                <a:latin typeface="HGS創英角ｺﾞｼｯｸUB" panose="020B0900000000000000" pitchFamily="50" charset="-128"/>
                <a:ea typeface="HGS創英角ｺﾞｼｯｸUB" panose="020B0900000000000000" pitchFamily="50" charset="-128"/>
              </a:rPr>
              <a:t>上下水道局</a:t>
            </a:r>
            <a:endParaRPr kumimoji="1" lang="ja-JP" altLang="en-US" sz="16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4135655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６下水道事業における新たな取組</a:t>
            </a:r>
            <a:endParaRPr kumimoji="1" lang="ja-JP" altLang="en-US"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20</a:t>
            </a:fld>
            <a:endParaRPr kumimoji="1" lang="ja-JP" altLang="en-US"/>
          </a:p>
        </p:txBody>
      </p:sp>
      <p:sp>
        <p:nvSpPr>
          <p:cNvPr id="8" name="テキスト ボックス 7"/>
          <p:cNvSpPr txBox="1"/>
          <p:nvPr/>
        </p:nvSpPr>
        <p:spPr>
          <a:xfrm>
            <a:off x="2173859" y="1690688"/>
            <a:ext cx="6288901" cy="523220"/>
          </a:xfrm>
          <a:prstGeom prst="rect">
            <a:avLst/>
          </a:prstGeom>
          <a:noFill/>
        </p:spPr>
        <p:txBody>
          <a:bodyPr wrap="none" rtlCol="0">
            <a:spAutoFit/>
          </a:bodyPr>
          <a:lstStyle/>
          <a:p>
            <a:r>
              <a:rPr kumimoji="1" lang="ja-JP" altLang="en-US" sz="2800" dirty="0" smtClean="0"/>
              <a:t>拡大から持続可能な事業運営への転換</a:t>
            </a:r>
            <a:endParaRPr kumimoji="1" lang="ja-JP" altLang="en-US" sz="2800" dirty="0"/>
          </a:p>
        </p:txBody>
      </p:sp>
      <p:sp>
        <p:nvSpPr>
          <p:cNvPr id="9" name="テキスト ボックス 8"/>
          <p:cNvSpPr txBox="1"/>
          <p:nvPr/>
        </p:nvSpPr>
        <p:spPr>
          <a:xfrm>
            <a:off x="2270403" y="2378408"/>
            <a:ext cx="10182596" cy="1569660"/>
          </a:xfrm>
          <a:prstGeom prst="rect">
            <a:avLst/>
          </a:prstGeom>
          <a:noFill/>
        </p:spPr>
        <p:txBody>
          <a:bodyPr wrap="none" rtlCol="0">
            <a:spAutoFit/>
          </a:bodyPr>
          <a:lstStyle/>
          <a:p>
            <a:r>
              <a:rPr kumimoji="1" lang="ja-JP" altLang="en-US" sz="2400" dirty="0" smtClean="0"/>
              <a:t>課題　</a:t>
            </a:r>
            <a:r>
              <a:rPr lang="ja-JP" altLang="en-US" sz="2400" dirty="0"/>
              <a:t>◇職員数の</a:t>
            </a:r>
            <a:r>
              <a:rPr lang="ja-JP" altLang="en-US" sz="2400" dirty="0" smtClean="0"/>
              <a:t>減少</a:t>
            </a:r>
            <a:endParaRPr lang="en-US" altLang="ja-JP" sz="2400" dirty="0" smtClean="0"/>
          </a:p>
          <a:p>
            <a:r>
              <a:rPr lang="ja-JP" altLang="en-US" sz="2400" dirty="0"/>
              <a:t>　</a:t>
            </a:r>
            <a:r>
              <a:rPr lang="ja-JP" altLang="en-US" sz="2400" dirty="0" smtClean="0"/>
              <a:t>　　◇</a:t>
            </a:r>
            <a:r>
              <a:rPr lang="ja-JP" altLang="en-US" sz="2400" dirty="0"/>
              <a:t>施設の</a:t>
            </a:r>
            <a:r>
              <a:rPr lang="ja-JP" altLang="en-US" sz="2400" dirty="0" smtClean="0"/>
              <a:t>老朽化</a:t>
            </a:r>
            <a:endParaRPr lang="en-US" altLang="ja-JP" sz="2400" dirty="0"/>
          </a:p>
          <a:p>
            <a:r>
              <a:rPr kumimoji="1" lang="ja-JP" altLang="en-US" sz="2400" dirty="0" smtClean="0"/>
              <a:t>　　　◇使用料収入の減少（人口減、節水）</a:t>
            </a:r>
            <a:endParaRPr kumimoji="1" lang="en-US" altLang="ja-JP" sz="2400" dirty="0" smtClean="0"/>
          </a:p>
          <a:p>
            <a:r>
              <a:rPr lang="ja-JP" altLang="en-US" sz="2400" dirty="0"/>
              <a:t>　</a:t>
            </a:r>
            <a:r>
              <a:rPr lang="ja-JP" altLang="en-US" sz="2400" dirty="0" smtClean="0"/>
              <a:t>　　◇</a:t>
            </a:r>
            <a:r>
              <a:rPr kumimoji="1" lang="ja-JP" altLang="en-US" sz="2400" dirty="0" smtClean="0"/>
              <a:t>脱炭素</a:t>
            </a:r>
            <a:r>
              <a:rPr kumimoji="1" lang="en-US" altLang="ja-JP" sz="2400" dirty="0" smtClean="0"/>
              <a:t>/</a:t>
            </a:r>
            <a:r>
              <a:rPr kumimoji="1" lang="ja-JP" altLang="en-US" sz="2400" dirty="0" smtClean="0"/>
              <a:t>下水汚泥の資源利用</a:t>
            </a:r>
            <a:r>
              <a:rPr kumimoji="1" lang="en-US" altLang="ja-JP" sz="2400" dirty="0" smtClean="0"/>
              <a:t>/</a:t>
            </a:r>
            <a:r>
              <a:rPr kumimoji="1" lang="ja-JP" altLang="en-US" sz="2400" dirty="0" smtClean="0"/>
              <a:t>再生可能エネルギーな活用・・・</a:t>
            </a:r>
            <a:endParaRPr kumimoji="1" lang="en-US" altLang="ja-JP" sz="2400" dirty="0" smtClean="0"/>
          </a:p>
        </p:txBody>
      </p:sp>
      <p:sp>
        <p:nvSpPr>
          <p:cNvPr id="11" name="下矢印 10"/>
          <p:cNvSpPr/>
          <p:nvPr/>
        </p:nvSpPr>
        <p:spPr>
          <a:xfrm>
            <a:off x="4888566" y="3871396"/>
            <a:ext cx="1062318" cy="621171"/>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テキスト ボックス 11"/>
          <p:cNvSpPr txBox="1"/>
          <p:nvPr/>
        </p:nvSpPr>
        <p:spPr>
          <a:xfrm>
            <a:off x="1847850" y="4545936"/>
            <a:ext cx="10626994" cy="1384995"/>
          </a:xfrm>
          <a:prstGeom prst="rect">
            <a:avLst/>
          </a:prstGeom>
          <a:noFill/>
        </p:spPr>
        <p:txBody>
          <a:bodyPr wrap="square" rtlCol="0">
            <a:spAutoFit/>
          </a:bodyPr>
          <a:lstStyle/>
          <a:p>
            <a:r>
              <a:rPr lang="ja-JP" altLang="en-US" sz="2800" dirty="0" smtClean="0"/>
              <a:t>◎下水道事業の広域化・共同化</a:t>
            </a:r>
            <a:endParaRPr lang="en-US" altLang="ja-JP" sz="2800" dirty="0" smtClean="0"/>
          </a:p>
          <a:p>
            <a:r>
              <a:rPr lang="ja-JP" altLang="en-US" sz="2800" dirty="0"/>
              <a:t>　</a:t>
            </a:r>
            <a:r>
              <a:rPr lang="ja-JP" altLang="en-US" sz="2400" dirty="0" smtClean="0"/>
              <a:t>「山梨県　生活排水処理施設広域化・共同化計画」令和５年３月策定</a:t>
            </a:r>
            <a:endParaRPr lang="en-US" altLang="ja-JP" sz="2400" dirty="0" smtClean="0"/>
          </a:p>
          <a:p>
            <a:r>
              <a:rPr lang="ja-JP" altLang="en-US" sz="2800" dirty="0"/>
              <a:t>◎</a:t>
            </a:r>
            <a:r>
              <a:rPr lang="ja-JP" altLang="en-US" sz="2800" dirty="0" smtClean="0"/>
              <a:t>官民連携（</a:t>
            </a:r>
            <a:r>
              <a:rPr lang="en-US" altLang="ja-JP" sz="2800" dirty="0" smtClean="0"/>
              <a:t>PPP/PFI</a:t>
            </a:r>
            <a:r>
              <a:rPr lang="ja-JP" altLang="en-US" sz="2800" dirty="0" smtClean="0"/>
              <a:t>）</a:t>
            </a:r>
            <a:endParaRPr kumimoji="1" lang="ja-JP" altLang="en-US" sz="2800" dirty="0"/>
          </a:p>
        </p:txBody>
      </p:sp>
      <p:pic>
        <p:nvPicPr>
          <p:cNvPr id="10" name="図 9" descr="ガッツポーズしている作業服姿の男性のイラスト"/>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9105" y="1240170"/>
            <a:ext cx="2561590" cy="2276475"/>
          </a:xfrm>
          <a:prstGeom prst="rect">
            <a:avLst/>
          </a:prstGeom>
          <a:noFill/>
          <a:ln>
            <a:noFill/>
          </a:ln>
        </p:spPr>
      </p:pic>
      <p:sp>
        <p:nvSpPr>
          <p:cNvPr id="3" name="対角する 2 つの角を切り取った四角形 2"/>
          <p:cNvSpPr/>
          <p:nvPr/>
        </p:nvSpPr>
        <p:spPr>
          <a:xfrm>
            <a:off x="1847850" y="1459583"/>
            <a:ext cx="7143750" cy="852275"/>
          </a:xfrm>
          <a:prstGeom prst="snip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指示をする作業服姿の女性のイラスト"/>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703" y="4345895"/>
            <a:ext cx="2524125" cy="2193017"/>
          </a:xfrm>
          <a:prstGeom prst="rect">
            <a:avLst/>
          </a:prstGeom>
          <a:noFill/>
          <a:ln>
            <a:noFill/>
          </a:ln>
        </p:spPr>
      </p:pic>
      <p:sp>
        <p:nvSpPr>
          <p:cNvPr id="5" name="角丸四角形 4"/>
          <p:cNvSpPr/>
          <p:nvPr/>
        </p:nvSpPr>
        <p:spPr>
          <a:xfrm>
            <a:off x="1847850" y="4492567"/>
            <a:ext cx="10062845" cy="1438364"/>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0065703" y="1460060"/>
            <a:ext cx="1466850" cy="338554"/>
          </a:xfrm>
          <a:prstGeom prst="rect">
            <a:avLst/>
          </a:prstGeom>
          <a:noFill/>
        </p:spPr>
        <p:txBody>
          <a:bodyPr wrap="square" rtlCol="0">
            <a:spAutoFit/>
          </a:bodyPr>
          <a:lstStyle/>
          <a:p>
            <a:r>
              <a:rPr kumimoji="1" lang="ja-JP" altLang="en-US" sz="1600" dirty="0" smtClean="0">
                <a:latin typeface="HGS創英角ｺﾞｼｯｸUB" panose="020B0900000000000000" pitchFamily="50" charset="-128"/>
                <a:ea typeface="HGS創英角ｺﾞｼｯｸUB" panose="020B0900000000000000" pitchFamily="50" charset="-128"/>
              </a:rPr>
              <a:t>上下水道局</a:t>
            </a:r>
            <a:endParaRPr kumimoji="1" lang="ja-JP" altLang="en-US" sz="1600" dirty="0">
              <a:latin typeface="HGS創英角ｺﾞｼｯｸUB" panose="020B0900000000000000" pitchFamily="50" charset="-128"/>
              <a:ea typeface="HGS創英角ｺﾞｼｯｸUB" panose="020B0900000000000000" pitchFamily="50" charset="-128"/>
            </a:endParaRPr>
          </a:p>
        </p:txBody>
      </p:sp>
      <p:sp>
        <p:nvSpPr>
          <p:cNvPr id="15" name="テキスト ボックス 14"/>
          <p:cNvSpPr txBox="1"/>
          <p:nvPr/>
        </p:nvSpPr>
        <p:spPr>
          <a:xfrm rot="20273513">
            <a:off x="17419" y="4545054"/>
            <a:ext cx="1466850" cy="338554"/>
          </a:xfrm>
          <a:prstGeom prst="rect">
            <a:avLst/>
          </a:prstGeom>
          <a:noFill/>
        </p:spPr>
        <p:txBody>
          <a:bodyPr wrap="square" rtlCol="0">
            <a:spAutoFit/>
          </a:bodyPr>
          <a:lstStyle/>
          <a:p>
            <a:r>
              <a:rPr kumimoji="1" lang="ja-JP" altLang="en-US" sz="1600" dirty="0" smtClean="0">
                <a:latin typeface="HGS創英角ｺﾞｼｯｸUB" panose="020B0900000000000000" pitchFamily="50" charset="-128"/>
                <a:ea typeface="HGS創英角ｺﾞｼｯｸUB" panose="020B0900000000000000" pitchFamily="50" charset="-128"/>
              </a:rPr>
              <a:t>上下水道局</a:t>
            </a:r>
            <a:endParaRPr kumimoji="1" lang="ja-JP" altLang="en-US" sz="16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2833616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15022" y="2694966"/>
            <a:ext cx="8944627" cy="1325563"/>
          </a:xfrm>
        </p:spPr>
        <p:txBody>
          <a:bodyPr/>
          <a:lstStyle/>
          <a:p>
            <a:r>
              <a:rPr kumimoji="1" lang="ja-JP" altLang="en-US" dirty="0" smtClean="0"/>
              <a:t>ご清聴、ありがとうございました。</a:t>
            </a:r>
            <a:endParaRPr kumimoji="1" lang="ja-JP" altLang="en-US"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21</a:t>
            </a:fld>
            <a:endParaRPr kumimoji="1" lang="ja-JP" altLang="en-US"/>
          </a:p>
        </p:txBody>
      </p:sp>
      <p:pic>
        <p:nvPicPr>
          <p:cNvPr id="5" name="図 4" descr="おじぎする工事作業員のイラスト"/>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24" y="3676651"/>
            <a:ext cx="1800225" cy="2862262"/>
          </a:xfrm>
          <a:prstGeom prst="rect">
            <a:avLst/>
          </a:prstGeom>
          <a:noFill/>
          <a:ln>
            <a:noFill/>
          </a:ln>
        </p:spPr>
      </p:pic>
      <p:sp>
        <p:nvSpPr>
          <p:cNvPr id="6" name="テキスト ボックス 5"/>
          <p:cNvSpPr txBox="1"/>
          <p:nvPr/>
        </p:nvSpPr>
        <p:spPr>
          <a:xfrm>
            <a:off x="5333999" y="4020529"/>
            <a:ext cx="1466850" cy="338554"/>
          </a:xfrm>
          <a:prstGeom prst="rect">
            <a:avLst/>
          </a:prstGeom>
          <a:noFill/>
        </p:spPr>
        <p:txBody>
          <a:bodyPr wrap="square" rtlCol="0">
            <a:spAutoFit/>
          </a:bodyPr>
          <a:lstStyle/>
          <a:p>
            <a:r>
              <a:rPr kumimoji="1" lang="ja-JP" altLang="en-US" sz="1600" dirty="0" smtClean="0">
                <a:latin typeface="HGS創英角ｺﾞｼｯｸUB" panose="020B0900000000000000" pitchFamily="50" charset="-128"/>
                <a:ea typeface="HGS創英角ｺﾞｼｯｸUB" panose="020B0900000000000000" pitchFamily="50" charset="-128"/>
              </a:rPr>
              <a:t>上下水道局</a:t>
            </a:r>
            <a:endParaRPr kumimoji="1" lang="ja-JP" altLang="en-US" sz="1600" dirty="0">
              <a:latin typeface="HGS創英角ｺﾞｼｯｸUB" panose="020B0900000000000000" pitchFamily="50" charset="-128"/>
              <a:ea typeface="HGS創英角ｺﾞｼｯｸUB" panose="020B0900000000000000" pitchFamily="50" charset="-128"/>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117698"/>
            <a:ext cx="1250476" cy="1004666"/>
          </a:xfrm>
          <a:prstGeom prst="rect">
            <a:avLst/>
          </a:prstGeom>
        </p:spPr>
      </p:pic>
    </p:spTree>
    <p:extLst>
      <p:ext uri="{BB962C8B-B14F-4D97-AF65-F5344CB8AC3E}">
        <p14:creationId xmlns:p14="http://schemas.microsoft.com/office/powerpoint/2010/main" val="2141170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１甲府市公共下水道の特徴</a:t>
            </a:r>
            <a:endParaRPr kumimoji="1" lang="ja-JP" altLang="en-US" dirty="0"/>
          </a:p>
        </p:txBody>
      </p:sp>
      <p:sp>
        <p:nvSpPr>
          <p:cNvPr id="3" name="コンテンツ プレースホルダー 2"/>
          <p:cNvSpPr>
            <a:spLocks noGrp="1"/>
          </p:cNvSpPr>
          <p:nvPr>
            <p:ph idx="1"/>
          </p:nvPr>
        </p:nvSpPr>
        <p:spPr>
          <a:xfrm>
            <a:off x="838200" y="1597572"/>
            <a:ext cx="10515600" cy="4493946"/>
          </a:xfrm>
        </p:spPr>
        <p:txBody>
          <a:bodyPr>
            <a:normAutofit lnSpcReduction="10000"/>
          </a:bodyPr>
          <a:lstStyle/>
          <a:p>
            <a:r>
              <a:rPr lang="ja-JP" altLang="en-US" u="sng" dirty="0"/>
              <a:t>合流式と</a:t>
            </a:r>
            <a:r>
              <a:rPr lang="ja-JP" altLang="en-US" u="sng" dirty="0" smtClean="0"/>
              <a:t>分流式</a:t>
            </a:r>
            <a:endParaRPr lang="en-US" altLang="ja-JP" u="sng" dirty="0"/>
          </a:p>
          <a:p>
            <a:pPr marL="457200" lvl="1" indent="0">
              <a:buNone/>
            </a:pPr>
            <a:r>
              <a:rPr lang="ja-JP" altLang="en-US" dirty="0" smtClean="0"/>
              <a:t>合流式管</a:t>
            </a:r>
            <a:r>
              <a:rPr lang="ja-JP" altLang="en-US" dirty="0" err="1" smtClean="0"/>
              <a:t>きょ</a:t>
            </a:r>
            <a:r>
              <a:rPr lang="ja-JP" altLang="en-US" dirty="0" smtClean="0"/>
              <a:t>延長：約９１キロメートル</a:t>
            </a:r>
            <a:endParaRPr lang="en-US" altLang="ja-JP" dirty="0" smtClean="0"/>
          </a:p>
          <a:p>
            <a:pPr marL="457200" lvl="1" indent="0">
              <a:buNone/>
            </a:pPr>
            <a:r>
              <a:rPr lang="ja-JP" altLang="en-US" dirty="0" smtClean="0"/>
              <a:t>分流式汚水管</a:t>
            </a:r>
            <a:r>
              <a:rPr lang="ja-JP" altLang="en-US" dirty="0" err="1" smtClean="0"/>
              <a:t>きょ</a:t>
            </a:r>
            <a:r>
              <a:rPr lang="ja-JP" altLang="en-US" dirty="0" smtClean="0"/>
              <a:t>延長：約８６３キロメートル</a:t>
            </a:r>
            <a:endParaRPr lang="en-US" altLang="ja-JP" dirty="0" smtClean="0"/>
          </a:p>
          <a:p>
            <a:pPr marL="457200" lvl="1" indent="0">
              <a:buNone/>
            </a:pPr>
            <a:r>
              <a:rPr lang="ja-JP" altLang="en-US" dirty="0" smtClean="0"/>
              <a:t>分流式雨水管</a:t>
            </a:r>
            <a:r>
              <a:rPr lang="ja-JP" altLang="en-US" dirty="0" err="1" smtClean="0"/>
              <a:t>きょ</a:t>
            </a:r>
            <a:r>
              <a:rPr lang="ja-JP" altLang="en-US" dirty="0" smtClean="0"/>
              <a:t>延長：約２７４キロメートル</a:t>
            </a:r>
            <a:endParaRPr lang="en-US" altLang="ja-JP" dirty="0" smtClean="0"/>
          </a:p>
          <a:p>
            <a:r>
              <a:rPr lang="ja-JP" altLang="en-US" dirty="0" smtClean="0"/>
              <a:t>管</a:t>
            </a:r>
            <a:r>
              <a:rPr lang="ja-JP" altLang="en-US" dirty="0" err="1" smtClean="0"/>
              <a:t>きょ</a:t>
            </a:r>
            <a:r>
              <a:rPr lang="ja-JP" altLang="en-US" dirty="0" smtClean="0"/>
              <a:t>ルート</a:t>
            </a:r>
            <a:endParaRPr lang="en-US" altLang="ja-JP" dirty="0" smtClean="0"/>
          </a:p>
          <a:p>
            <a:pPr marL="457200" lvl="1" indent="0">
              <a:buNone/>
            </a:pPr>
            <a:r>
              <a:rPr lang="ja-JP" altLang="en-US" dirty="0" smtClean="0"/>
              <a:t>甲府市浄化センターへ直接流れるルート</a:t>
            </a:r>
            <a:endParaRPr lang="en-US" altLang="ja-JP" dirty="0" smtClean="0"/>
          </a:p>
          <a:p>
            <a:pPr marL="457200" lvl="1" indent="0">
              <a:buNone/>
            </a:pPr>
            <a:r>
              <a:rPr lang="ja-JP" altLang="en-US" dirty="0" smtClean="0"/>
              <a:t>住吉中継ポンプ場を経由するルート</a:t>
            </a:r>
            <a:endParaRPr lang="en-US" altLang="ja-JP" dirty="0" smtClean="0"/>
          </a:p>
          <a:p>
            <a:r>
              <a:rPr lang="ja-JP" altLang="en-US" dirty="0" smtClean="0"/>
              <a:t>甲府市</a:t>
            </a:r>
            <a:r>
              <a:rPr lang="ja-JP" altLang="en-US" dirty="0"/>
              <a:t>浄化</a:t>
            </a:r>
            <a:r>
              <a:rPr lang="ja-JP" altLang="en-US" dirty="0" smtClean="0"/>
              <a:t>センターの概要</a:t>
            </a:r>
            <a:endParaRPr lang="en-US" altLang="ja-JP" dirty="0" smtClean="0"/>
          </a:p>
          <a:p>
            <a:pPr marL="457200" lvl="1" indent="0">
              <a:buNone/>
            </a:pPr>
            <a:r>
              <a:rPr lang="ja-JP" altLang="en-US" dirty="0" smtClean="0"/>
              <a:t>処理水量：一日あたり約１１万トン</a:t>
            </a:r>
            <a:endParaRPr lang="en-US" altLang="ja-JP" dirty="0" smtClean="0"/>
          </a:p>
          <a:p>
            <a:pPr marL="457200" lvl="1" indent="0">
              <a:buNone/>
            </a:pPr>
            <a:r>
              <a:rPr lang="ja-JP" altLang="en-US" dirty="0" smtClean="0"/>
              <a:t>処理方法：標準</a:t>
            </a:r>
            <a:r>
              <a:rPr lang="ja-JP" altLang="en-US" dirty="0"/>
              <a:t>活性</a:t>
            </a:r>
            <a:r>
              <a:rPr lang="ja-JP" altLang="en-US" dirty="0" smtClean="0"/>
              <a:t>汚泥法</a:t>
            </a:r>
            <a:endParaRPr lang="en-US" altLang="ja-JP" dirty="0" smtClean="0"/>
          </a:p>
          <a:p>
            <a:pPr marL="457200" lvl="1" indent="0">
              <a:buNone/>
            </a:pPr>
            <a:r>
              <a:rPr lang="ja-JP" altLang="en-US" dirty="0" smtClean="0"/>
              <a:t>放流先：笛吹川</a:t>
            </a:r>
            <a:endParaRPr lang="en-US" altLang="ja-JP" dirty="0" smtClean="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3</a:t>
            </a:fld>
            <a:endParaRPr kumimoji="1" lang="ja-JP" altLang="en-US"/>
          </a:p>
        </p:txBody>
      </p:sp>
      <p:pic>
        <p:nvPicPr>
          <p:cNvPr id="5" name="図 4" descr="イラスト：合流式下水道の模式図"/>
          <p:cNvPicPr/>
          <p:nvPr/>
        </p:nvPicPr>
        <p:blipFill>
          <a:blip r:embed="rId3">
            <a:extLst>
              <a:ext uri="{28A0092B-C50C-407E-A947-70E740481C1C}">
                <a14:useLocalDpi xmlns:a14="http://schemas.microsoft.com/office/drawing/2010/main" val="0"/>
              </a:ext>
            </a:extLst>
          </a:blip>
          <a:srcRect/>
          <a:stretch>
            <a:fillRect/>
          </a:stretch>
        </p:blipFill>
        <p:spPr bwMode="auto">
          <a:xfrm>
            <a:off x="7963217" y="1027906"/>
            <a:ext cx="3723958" cy="2389860"/>
          </a:xfrm>
          <a:prstGeom prst="rect">
            <a:avLst/>
          </a:prstGeom>
          <a:noFill/>
          <a:ln>
            <a:noFill/>
          </a:ln>
        </p:spPr>
      </p:pic>
      <p:pic>
        <p:nvPicPr>
          <p:cNvPr id="6" name="図 5" descr="イラスト：分流式下水道の模式図"/>
          <p:cNvPicPr/>
          <p:nvPr/>
        </p:nvPicPr>
        <p:blipFill>
          <a:blip r:embed="rId4">
            <a:extLst>
              <a:ext uri="{28A0092B-C50C-407E-A947-70E740481C1C}">
                <a14:useLocalDpi xmlns:a14="http://schemas.microsoft.com/office/drawing/2010/main" val="0"/>
              </a:ext>
            </a:extLst>
          </a:blip>
          <a:srcRect/>
          <a:stretch>
            <a:fillRect/>
          </a:stretch>
        </p:blipFill>
        <p:spPr bwMode="auto">
          <a:xfrm>
            <a:off x="7963216" y="3817303"/>
            <a:ext cx="3723959" cy="2274215"/>
          </a:xfrm>
          <a:prstGeom prst="rect">
            <a:avLst/>
          </a:prstGeom>
          <a:noFill/>
          <a:ln>
            <a:noFill/>
          </a:ln>
        </p:spPr>
      </p:pic>
    </p:spTree>
    <p:extLst>
      <p:ext uri="{BB962C8B-B14F-4D97-AF65-F5344CB8AC3E}">
        <p14:creationId xmlns:p14="http://schemas.microsoft.com/office/powerpoint/2010/main" val="364211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２甲府市下水道の主な事業</a:t>
            </a:r>
            <a:endParaRPr kumimoji="1" lang="ja-JP" altLang="en-US" dirty="0"/>
          </a:p>
        </p:txBody>
      </p:sp>
      <p:sp>
        <p:nvSpPr>
          <p:cNvPr id="3" name="コンテンツ プレースホルダー 2"/>
          <p:cNvSpPr>
            <a:spLocks noGrp="1"/>
          </p:cNvSpPr>
          <p:nvPr>
            <p:ph idx="1"/>
          </p:nvPr>
        </p:nvSpPr>
        <p:spPr>
          <a:xfrm>
            <a:off x="1409700" y="1847850"/>
            <a:ext cx="10515600" cy="4351338"/>
          </a:xfrm>
        </p:spPr>
        <p:txBody>
          <a:bodyPr>
            <a:normAutofit lnSpcReduction="10000"/>
          </a:bodyPr>
          <a:lstStyle/>
          <a:p>
            <a:pPr marL="0" indent="0">
              <a:buNone/>
            </a:pPr>
            <a:r>
              <a:rPr lang="ja-JP" altLang="en-US" dirty="0" smtClean="0"/>
              <a:t>本市の下水道事業で行っている主な事業</a:t>
            </a:r>
            <a:endParaRPr lang="en-US" altLang="ja-JP" dirty="0" smtClean="0"/>
          </a:p>
          <a:p>
            <a:pPr>
              <a:buFont typeface="Wingdings" panose="05000000000000000000" pitchFamily="2" charset="2"/>
              <a:buChar char="l"/>
            </a:pPr>
            <a:r>
              <a:rPr lang="ja-JP" altLang="en-US" dirty="0" smtClean="0"/>
              <a:t>汚水管</a:t>
            </a:r>
            <a:r>
              <a:rPr lang="ja-JP" altLang="en-US" dirty="0" err="1" smtClean="0"/>
              <a:t>きょ</a:t>
            </a:r>
            <a:r>
              <a:rPr lang="ja-JP" altLang="en-US" dirty="0" smtClean="0"/>
              <a:t>整備事業</a:t>
            </a:r>
            <a:endParaRPr lang="en-US" altLang="ja-JP" dirty="0" smtClean="0"/>
          </a:p>
          <a:p>
            <a:pPr>
              <a:buFont typeface="Wingdings" panose="05000000000000000000" pitchFamily="2" charset="2"/>
              <a:buChar char="l"/>
            </a:pPr>
            <a:r>
              <a:rPr lang="ja-JP" altLang="en-US" dirty="0" smtClean="0"/>
              <a:t>雨水渠整備事業（浸水対策）</a:t>
            </a:r>
            <a:endParaRPr lang="en-US" altLang="ja-JP" dirty="0" smtClean="0"/>
          </a:p>
          <a:p>
            <a:pPr>
              <a:buFont typeface="Wingdings" panose="05000000000000000000" pitchFamily="2" charset="2"/>
              <a:buChar char="l"/>
            </a:pPr>
            <a:r>
              <a:rPr lang="ja-JP" altLang="en-US" dirty="0" smtClean="0">
                <a:solidFill>
                  <a:srgbClr val="0070C0"/>
                </a:solidFill>
              </a:rPr>
              <a:t>下水道ストックマネジメント事業</a:t>
            </a:r>
            <a:endParaRPr lang="en-US" altLang="ja-JP" dirty="0" smtClean="0">
              <a:solidFill>
                <a:srgbClr val="0070C0"/>
              </a:solidFill>
            </a:endParaRPr>
          </a:p>
          <a:p>
            <a:pPr>
              <a:buFont typeface="Wingdings" panose="05000000000000000000" pitchFamily="2" charset="2"/>
              <a:buChar char="l"/>
            </a:pPr>
            <a:r>
              <a:rPr lang="ja-JP" altLang="en-US" dirty="0" smtClean="0">
                <a:solidFill>
                  <a:srgbClr val="0070C0"/>
                </a:solidFill>
              </a:rPr>
              <a:t>下水道総合地震対策事業</a:t>
            </a:r>
            <a:endParaRPr lang="en-US" altLang="ja-JP" dirty="0" smtClean="0">
              <a:solidFill>
                <a:srgbClr val="0070C0"/>
              </a:solidFill>
            </a:endParaRPr>
          </a:p>
          <a:p>
            <a:pPr>
              <a:buFont typeface="Wingdings" panose="05000000000000000000" pitchFamily="2" charset="2"/>
              <a:buChar char="l"/>
            </a:pPr>
            <a:r>
              <a:rPr kumimoji="1" lang="ja-JP" altLang="en-US" dirty="0" smtClean="0">
                <a:solidFill>
                  <a:srgbClr val="0070C0"/>
                </a:solidFill>
              </a:rPr>
              <a:t>浸入水（不明水）防止対策事業</a:t>
            </a:r>
            <a:endParaRPr kumimoji="1" lang="en-US" altLang="ja-JP" dirty="0" smtClean="0">
              <a:solidFill>
                <a:srgbClr val="0070C0"/>
              </a:solidFill>
            </a:endParaRPr>
          </a:p>
          <a:p>
            <a:pPr>
              <a:buFont typeface="Wingdings" panose="05000000000000000000" pitchFamily="2" charset="2"/>
              <a:buChar char="l"/>
            </a:pPr>
            <a:r>
              <a:rPr lang="ja-JP" altLang="en-US" dirty="0" smtClean="0"/>
              <a:t>下水道施設耐水化事業（浸水対策）</a:t>
            </a:r>
            <a:endParaRPr lang="en-US" altLang="ja-JP" dirty="0" smtClean="0"/>
          </a:p>
          <a:p>
            <a:pPr>
              <a:buFont typeface="Wingdings" panose="05000000000000000000" pitchFamily="2" charset="2"/>
              <a:buChar char="l"/>
            </a:pPr>
            <a:r>
              <a:rPr kumimoji="1" lang="ja-JP" altLang="en-US" dirty="0" smtClean="0"/>
              <a:t>合流式</a:t>
            </a:r>
            <a:r>
              <a:rPr kumimoji="1" lang="ja-JP" altLang="en-US" dirty="0"/>
              <a:t>下</a:t>
            </a:r>
            <a:r>
              <a:rPr kumimoji="1" lang="ja-JP" altLang="en-US" dirty="0" smtClean="0"/>
              <a:t>水道改善事業</a:t>
            </a:r>
            <a:endParaRPr kumimoji="1" lang="en-US" altLang="ja-JP" dirty="0" smtClean="0"/>
          </a:p>
          <a:p>
            <a:pPr marL="0" indent="0">
              <a:buNone/>
            </a:pPr>
            <a:r>
              <a:rPr lang="en-US" altLang="ja-JP" dirty="0" smtClean="0">
                <a:solidFill>
                  <a:srgbClr val="0070C0"/>
                </a:solidFill>
              </a:rPr>
              <a:t>※</a:t>
            </a:r>
            <a:r>
              <a:rPr lang="ja-JP" altLang="en-US" dirty="0" smtClean="0">
                <a:solidFill>
                  <a:srgbClr val="0070C0"/>
                </a:solidFill>
              </a:rPr>
              <a:t>青字の事業を説明</a:t>
            </a:r>
            <a:r>
              <a:rPr lang="ja-JP" altLang="en-US" dirty="0">
                <a:solidFill>
                  <a:srgbClr val="0070C0"/>
                </a:solidFill>
              </a:rPr>
              <a:t>します。</a:t>
            </a:r>
          </a:p>
          <a:p>
            <a:pPr marL="0" indent="0">
              <a:buNone/>
            </a:pPr>
            <a:endParaRPr kumimoji="1" lang="ja-JP" altLang="en-US" dirty="0">
              <a:solidFill>
                <a:srgbClr val="FF0000"/>
              </a:solidFill>
            </a:endParaRPr>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4</a:t>
            </a:fld>
            <a:endParaRPr kumimoji="1" lang="ja-JP" altLang="en-US"/>
          </a:p>
        </p:txBody>
      </p:sp>
      <p:pic>
        <p:nvPicPr>
          <p:cNvPr id="5" name="図 4" descr="説明をする女性作業員のイラスト"/>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4137" y="3526035"/>
            <a:ext cx="3279775" cy="2832735"/>
          </a:xfrm>
          <a:prstGeom prst="rect">
            <a:avLst/>
          </a:prstGeom>
          <a:noFill/>
          <a:ln>
            <a:noFill/>
          </a:ln>
        </p:spPr>
      </p:pic>
      <p:sp>
        <p:nvSpPr>
          <p:cNvPr id="6" name="テキスト ボックス 5"/>
          <p:cNvSpPr txBox="1"/>
          <p:nvPr/>
        </p:nvSpPr>
        <p:spPr>
          <a:xfrm>
            <a:off x="8772525" y="3854242"/>
            <a:ext cx="1466850" cy="338554"/>
          </a:xfrm>
          <a:prstGeom prst="rect">
            <a:avLst/>
          </a:prstGeom>
          <a:noFill/>
        </p:spPr>
        <p:txBody>
          <a:bodyPr wrap="square" rtlCol="0">
            <a:spAutoFit/>
          </a:bodyPr>
          <a:lstStyle/>
          <a:p>
            <a:r>
              <a:rPr kumimoji="1" lang="ja-JP" altLang="en-US" sz="1600" dirty="0" smtClean="0">
                <a:latin typeface="HGS創英角ｺﾞｼｯｸUB" panose="020B0900000000000000" pitchFamily="50" charset="-128"/>
                <a:ea typeface="HGS創英角ｺﾞｼｯｸUB" panose="020B0900000000000000" pitchFamily="50" charset="-128"/>
              </a:rPr>
              <a:t>上下水道局</a:t>
            </a:r>
            <a:endParaRPr kumimoji="1" lang="ja-JP" altLang="en-US" sz="16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4167734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B282D411-53BA-43F0-BD3E-F1BC7FC36481}" type="slidenum">
              <a:rPr kumimoji="1" lang="ja-JP" altLang="en-US" smtClean="0"/>
              <a:t>5</a:t>
            </a:fld>
            <a:endParaRPr kumimoji="1" lang="ja-JP" altLang="en-US" dirty="0"/>
          </a:p>
        </p:txBody>
      </p:sp>
      <p:sp>
        <p:nvSpPr>
          <p:cNvPr id="4" name="タイトル 1"/>
          <p:cNvSpPr txBox="1">
            <a:spLocks/>
          </p:cNvSpPr>
          <p:nvPr/>
        </p:nvSpPr>
        <p:spPr>
          <a:xfrm>
            <a:off x="838200" y="580644"/>
            <a:ext cx="10515600" cy="732154"/>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solidFill>
                  <a:srgbClr val="262626"/>
                </a:solidFill>
                <a:latin typeface="+mn-ea"/>
              </a:rPr>
              <a:t>３ストックマネジメント事業</a:t>
            </a:r>
            <a:endParaRPr lang="ja-JP" altLang="en-US" dirty="0"/>
          </a:p>
        </p:txBody>
      </p:sp>
      <p:sp>
        <p:nvSpPr>
          <p:cNvPr id="5" name="タイトル 1"/>
          <p:cNvSpPr txBox="1">
            <a:spLocks/>
          </p:cNvSpPr>
          <p:nvPr/>
        </p:nvSpPr>
        <p:spPr>
          <a:xfrm>
            <a:off x="838200" y="1526542"/>
            <a:ext cx="10515600" cy="732154"/>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rgbClr val="262626"/>
                </a:solidFill>
                <a:latin typeface="+mn-ea"/>
              </a:rPr>
              <a:t>下水道施設の老朽化対策</a:t>
            </a:r>
            <a:endParaRPr lang="ja-JP" altLang="en-US" sz="3200" dirty="0"/>
          </a:p>
        </p:txBody>
      </p:sp>
      <p:sp>
        <p:nvSpPr>
          <p:cNvPr id="6" name="タイトル 1"/>
          <p:cNvSpPr txBox="1">
            <a:spLocks/>
          </p:cNvSpPr>
          <p:nvPr/>
        </p:nvSpPr>
        <p:spPr>
          <a:xfrm>
            <a:off x="838200" y="3066653"/>
            <a:ext cx="10515600" cy="732154"/>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solidFill>
                  <a:srgbClr val="262626"/>
                </a:solidFill>
                <a:latin typeface="+mn-ea"/>
              </a:rPr>
              <a:t>ストックマネジメントの導入が必要</a:t>
            </a:r>
            <a:endParaRPr lang="ja-JP" altLang="en-US" sz="3200" dirty="0"/>
          </a:p>
        </p:txBody>
      </p:sp>
      <p:sp>
        <p:nvSpPr>
          <p:cNvPr id="7" name="下矢印 6"/>
          <p:cNvSpPr/>
          <p:nvPr/>
        </p:nvSpPr>
        <p:spPr>
          <a:xfrm>
            <a:off x="2457450" y="2047559"/>
            <a:ext cx="952500" cy="94329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838200" y="3997804"/>
            <a:ext cx="10515600" cy="1964846"/>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262626"/>
                </a:solidFill>
                <a:latin typeface="+mn-ea"/>
                <a:ea typeface="+mn-ea"/>
              </a:rPr>
              <a:t>ストックマネジメントとは？</a:t>
            </a:r>
            <a:endParaRPr lang="en-US" altLang="ja-JP" sz="2400" dirty="0" smtClean="0">
              <a:solidFill>
                <a:srgbClr val="262626"/>
              </a:solidFill>
              <a:latin typeface="+mn-ea"/>
              <a:ea typeface="+mn-ea"/>
            </a:endParaRPr>
          </a:p>
          <a:p>
            <a:r>
              <a:rPr lang="ja-JP" altLang="en-US" sz="2400" dirty="0">
                <a:solidFill>
                  <a:srgbClr val="262626"/>
                </a:solidFill>
                <a:latin typeface="+mn-ea"/>
                <a:ea typeface="+mn-ea"/>
              </a:rPr>
              <a:t>　</a:t>
            </a:r>
            <a:r>
              <a:rPr lang="ja-JP" altLang="en-US" sz="2400" dirty="0" smtClean="0">
                <a:solidFill>
                  <a:srgbClr val="262626"/>
                </a:solidFill>
                <a:latin typeface="+mn-ea"/>
                <a:ea typeface="+mn-ea"/>
              </a:rPr>
              <a:t>●</a:t>
            </a:r>
            <a:r>
              <a:rPr lang="ja-JP" altLang="en-US" sz="2400" u="sng" dirty="0" smtClean="0">
                <a:solidFill>
                  <a:srgbClr val="262626"/>
                </a:solidFill>
                <a:latin typeface="+mn-ea"/>
                <a:ea typeface="+mn-ea"/>
              </a:rPr>
              <a:t>下水道施設全体</a:t>
            </a:r>
            <a:r>
              <a:rPr lang="ja-JP" altLang="en-US" sz="2400" dirty="0" smtClean="0">
                <a:solidFill>
                  <a:srgbClr val="262626"/>
                </a:solidFill>
                <a:latin typeface="+mn-ea"/>
                <a:ea typeface="+mn-ea"/>
              </a:rPr>
              <a:t>の中長期的な施設状態を予測</a:t>
            </a:r>
            <a:endParaRPr lang="en-US" altLang="ja-JP" sz="2400" dirty="0" smtClean="0">
              <a:solidFill>
                <a:srgbClr val="262626"/>
              </a:solidFill>
              <a:latin typeface="+mn-ea"/>
              <a:ea typeface="+mn-ea"/>
            </a:endParaRPr>
          </a:p>
          <a:p>
            <a:r>
              <a:rPr lang="ja-JP" altLang="en-US" sz="2400" dirty="0" smtClean="0">
                <a:solidFill>
                  <a:srgbClr val="262626"/>
                </a:solidFill>
                <a:latin typeface="+mn-ea"/>
                <a:ea typeface="+mn-ea"/>
              </a:rPr>
              <a:t>　●施設の維持管理、改築を</a:t>
            </a:r>
            <a:r>
              <a:rPr lang="ja-JP" altLang="en-US" sz="2400" u="sng" dirty="0" smtClean="0">
                <a:solidFill>
                  <a:srgbClr val="262626"/>
                </a:solidFill>
                <a:latin typeface="+mn-ea"/>
                <a:ea typeface="+mn-ea"/>
              </a:rPr>
              <a:t>一体的に捉えて優先順位をつけながら</a:t>
            </a:r>
            <a:endParaRPr lang="en-US" altLang="ja-JP" sz="2400" u="sng" dirty="0" smtClean="0">
              <a:solidFill>
                <a:srgbClr val="262626"/>
              </a:solidFill>
              <a:latin typeface="+mn-ea"/>
              <a:ea typeface="+mn-ea"/>
            </a:endParaRPr>
          </a:p>
          <a:p>
            <a:r>
              <a:rPr lang="ja-JP" altLang="en-US" sz="2400" dirty="0">
                <a:solidFill>
                  <a:srgbClr val="262626"/>
                </a:solidFill>
                <a:latin typeface="+mn-ea"/>
                <a:ea typeface="+mn-ea"/>
              </a:rPr>
              <a:t>　</a:t>
            </a:r>
            <a:r>
              <a:rPr lang="ja-JP" altLang="en-US" sz="2400" dirty="0" smtClean="0">
                <a:solidFill>
                  <a:srgbClr val="262626"/>
                </a:solidFill>
                <a:latin typeface="+mn-ea"/>
                <a:ea typeface="+mn-ea"/>
              </a:rPr>
              <a:t>　計画的・効率的に管理</a:t>
            </a:r>
            <a:endParaRPr lang="en-US" altLang="ja-JP" sz="2400" dirty="0" smtClean="0">
              <a:solidFill>
                <a:srgbClr val="262626"/>
              </a:solidFill>
              <a:latin typeface="+mn-ea"/>
              <a:ea typeface="+mn-ea"/>
            </a:endParaRPr>
          </a:p>
          <a:p>
            <a:r>
              <a:rPr lang="ja-JP" altLang="en-US" sz="2400" dirty="0">
                <a:solidFill>
                  <a:srgbClr val="262626"/>
                </a:solidFill>
                <a:latin typeface="+mn-ea"/>
                <a:ea typeface="+mn-ea"/>
              </a:rPr>
              <a:t>　</a:t>
            </a:r>
            <a:r>
              <a:rPr lang="ja-JP" altLang="en-US" sz="2400" dirty="0" smtClean="0">
                <a:solidFill>
                  <a:srgbClr val="262626"/>
                </a:solidFill>
                <a:latin typeface="+mn-ea"/>
                <a:ea typeface="+mn-ea"/>
              </a:rPr>
              <a:t>●具体的な改築として、</a:t>
            </a:r>
            <a:r>
              <a:rPr lang="ja-JP" altLang="en-US" sz="2400" u="sng" dirty="0" smtClean="0">
                <a:solidFill>
                  <a:srgbClr val="262626"/>
                </a:solidFill>
                <a:latin typeface="+mn-ea"/>
                <a:ea typeface="+mn-ea"/>
              </a:rPr>
              <a:t>劣化した管路を蘇らせる</a:t>
            </a:r>
            <a:r>
              <a:rPr lang="ja-JP" altLang="en-US" sz="2400" u="sng" dirty="0" smtClean="0">
                <a:solidFill>
                  <a:srgbClr val="FF0000"/>
                </a:solidFill>
                <a:latin typeface="HGP創英角ｺﾞｼｯｸUB" panose="020B0900000000000000" pitchFamily="50" charset="-128"/>
                <a:ea typeface="HGP創英角ｺﾞｼｯｸUB" panose="020B0900000000000000" pitchFamily="50" charset="-128"/>
              </a:rPr>
              <a:t>「管更生工法」</a:t>
            </a:r>
            <a:r>
              <a:rPr lang="ja-JP" altLang="en-US" sz="2400" dirty="0">
                <a:solidFill>
                  <a:srgbClr val="262626"/>
                </a:solidFill>
                <a:latin typeface="+mn-ea"/>
                <a:ea typeface="+mn-ea"/>
              </a:rPr>
              <a:t>　</a:t>
            </a:r>
            <a:endParaRPr lang="ja-JP" altLang="en-US" sz="2400" dirty="0">
              <a:latin typeface="+mn-ea"/>
              <a:ea typeface="+mn-ea"/>
            </a:endParaRPr>
          </a:p>
        </p:txBody>
      </p:sp>
      <p:sp>
        <p:nvSpPr>
          <p:cNvPr id="10" name="タイトル 1"/>
          <p:cNvSpPr txBox="1">
            <a:spLocks/>
          </p:cNvSpPr>
          <p:nvPr/>
        </p:nvSpPr>
        <p:spPr>
          <a:xfrm>
            <a:off x="3905250" y="2117883"/>
            <a:ext cx="6515100" cy="700723"/>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t>これまでは施設毎の予防保全の視点による、短期的な部分最適での改築</a:t>
            </a:r>
            <a:endParaRPr lang="ja-JP" altLang="en-US" sz="2400" dirty="0"/>
          </a:p>
        </p:txBody>
      </p:sp>
      <p:sp>
        <p:nvSpPr>
          <p:cNvPr id="11" name="角丸四角形 10"/>
          <p:cNvSpPr/>
          <p:nvPr/>
        </p:nvSpPr>
        <p:spPr>
          <a:xfrm>
            <a:off x="647700" y="1448754"/>
            <a:ext cx="5048250" cy="5988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647700" y="3029743"/>
            <a:ext cx="7048500" cy="5988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パソコンを使う作業員のイラスト（男性）"/>
          <p:cNvPicPr/>
          <p:nvPr/>
        </p:nvPicPr>
        <p:blipFill>
          <a:blip r:embed="rId3">
            <a:extLst>
              <a:ext uri="{28A0092B-C50C-407E-A947-70E740481C1C}">
                <a14:useLocalDpi xmlns:a14="http://schemas.microsoft.com/office/drawing/2010/main" val="0"/>
              </a:ext>
            </a:extLst>
          </a:blip>
          <a:srcRect/>
          <a:stretch>
            <a:fillRect/>
          </a:stretch>
        </p:blipFill>
        <p:spPr bwMode="auto">
          <a:xfrm>
            <a:off x="8115300" y="2519204"/>
            <a:ext cx="1847850" cy="1548607"/>
          </a:xfrm>
          <a:prstGeom prst="rect">
            <a:avLst/>
          </a:prstGeom>
          <a:noFill/>
          <a:ln>
            <a:noFill/>
          </a:ln>
        </p:spPr>
      </p:pic>
      <p:pic>
        <p:nvPicPr>
          <p:cNvPr id="14" name="図 13" descr="説明をする女性作業員のイラスト"/>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3150" y="3834211"/>
            <a:ext cx="2686050" cy="2358545"/>
          </a:xfrm>
          <a:prstGeom prst="rect">
            <a:avLst/>
          </a:prstGeom>
          <a:noFill/>
          <a:ln>
            <a:noFill/>
          </a:ln>
        </p:spPr>
      </p:pic>
      <p:sp>
        <p:nvSpPr>
          <p:cNvPr id="15" name="テキスト ボックス 14"/>
          <p:cNvSpPr txBox="1"/>
          <p:nvPr/>
        </p:nvSpPr>
        <p:spPr>
          <a:xfrm>
            <a:off x="10725150" y="4067811"/>
            <a:ext cx="1466850" cy="338554"/>
          </a:xfrm>
          <a:prstGeom prst="rect">
            <a:avLst/>
          </a:prstGeom>
          <a:noFill/>
        </p:spPr>
        <p:txBody>
          <a:bodyPr wrap="square" rtlCol="0">
            <a:spAutoFit/>
          </a:bodyPr>
          <a:lstStyle/>
          <a:p>
            <a:r>
              <a:rPr kumimoji="1" lang="ja-JP" altLang="en-US" sz="1600" dirty="0" smtClean="0">
                <a:latin typeface="HGS創英角ｺﾞｼｯｸUB" panose="020B0900000000000000" pitchFamily="50" charset="-128"/>
                <a:ea typeface="HGS創英角ｺﾞｼｯｸUB" panose="020B0900000000000000" pitchFamily="50" charset="-128"/>
              </a:rPr>
              <a:t>上下水道局</a:t>
            </a:r>
            <a:endParaRPr kumimoji="1" lang="ja-JP" altLang="en-US" sz="16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1382405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B282D411-53BA-43F0-BD3E-F1BC7FC36481}" type="slidenum">
              <a:rPr kumimoji="1" lang="ja-JP" altLang="en-US" smtClean="0"/>
              <a:t>6</a:t>
            </a:fld>
            <a:endParaRPr kumimoji="1" lang="ja-JP" altLang="en-US"/>
          </a:p>
        </p:txBody>
      </p:sp>
      <p:sp>
        <p:nvSpPr>
          <p:cNvPr id="3" name="タイトル 1"/>
          <p:cNvSpPr txBox="1">
            <a:spLocks/>
          </p:cNvSpPr>
          <p:nvPr/>
        </p:nvSpPr>
        <p:spPr>
          <a:xfrm>
            <a:off x="838200" y="765176"/>
            <a:ext cx="10515600" cy="1202418"/>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t>３－１管更生工法（形成工法）説明</a:t>
            </a:r>
            <a:endParaRPr lang="ja-JP" altLang="en-US" dirty="0"/>
          </a:p>
        </p:txBody>
      </p:sp>
      <p:pic>
        <p:nvPicPr>
          <p:cNvPr id="4" name="図 3" descr="https://www.lcr.gr.jp/images/method/alphaliner/alpha_001.jpg"/>
          <p:cNvPicPr/>
          <p:nvPr/>
        </p:nvPicPr>
        <p:blipFill>
          <a:blip r:embed="rId3">
            <a:extLst>
              <a:ext uri="{28A0092B-C50C-407E-A947-70E740481C1C}">
                <a14:useLocalDpi xmlns:a14="http://schemas.microsoft.com/office/drawing/2010/main" val="0"/>
              </a:ext>
            </a:extLst>
          </a:blip>
          <a:srcRect/>
          <a:stretch>
            <a:fillRect/>
          </a:stretch>
        </p:blipFill>
        <p:spPr bwMode="auto">
          <a:xfrm>
            <a:off x="543560" y="1602469"/>
            <a:ext cx="6028690" cy="2242456"/>
          </a:xfrm>
          <a:prstGeom prst="rect">
            <a:avLst/>
          </a:prstGeom>
          <a:noFill/>
          <a:ln>
            <a:noFill/>
          </a:ln>
        </p:spPr>
      </p:pic>
      <p:pic>
        <p:nvPicPr>
          <p:cNvPr id="5" name="図 4" descr="https://www.lcr.gr.jp/images/method/alphaliner/alpha_002.jpg"/>
          <p:cNvPicPr/>
          <p:nvPr/>
        </p:nvPicPr>
        <p:blipFill>
          <a:blip r:embed="rId4">
            <a:extLst>
              <a:ext uri="{28A0092B-C50C-407E-A947-70E740481C1C}">
                <a14:useLocalDpi xmlns:a14="http://schemas.microsoft.com/office/drawing/2010/main" val="0"/>
              </a:ext>
            </a:extLst>
          </a:blip>
          <a:srcRect/>
          <a:stretch>
            <a:fillRect/>
          </a:stretch>
        </p:blipFill>
        <p:spPr bwMode="auto">
          <a:xfrm>
            <a:off x="4595808" y="3950743"/>
            <a:ext cx="6028690" cy="2146300"/>
          </a:xfrm>
          <a:prstGeom prst="rect">
            <a:avLst/>
          </a:prstGeom>
          <a:noFill/>
          <a:ln>
            <a:noFill/>
          </a:ln>
        </p:spPr>
      </p:pic>
      <p:sp>
        <p:nvSpPr>
          <p:cNvPr id="6" name="右矢印 5"/>
          <p:cNvSpPr/>
          <p:nvPr/>
        </p:nvSpPr>
        <p:spPr>
          <a:xfrm rot="17538976">
            <a:off x="1254379" y="3759013"/>
            <a:ext cx="1021168" cy="17182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大かっこ 8"/>
          <p:cNvSpPr/>
          <p:nvPr/>
        </p:nvSpPr>
        <p:spPr>
          <a:xfrm rot="16200000">
            <a:off x="7959461" y="3401110"/>
            <a:ext cx="163773" cy="4115989"/>
          </a:xfrm>
          <a:prstGeom prst="rightBracket">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テキスト ボックス 9"/>
          <p:cNvSpPr txBox="1"/>
          <p:nvPr/>
        </p:nvSpPr>
        <p:spPr>
          <a:xfrm>
            <a:off x="1233984" y="4349889"/>
            <a:ext cx="2442665" cy="830997"/>
          </a:xfrm>
          <a:prstGeom prst="rect">
            <a:avLst/>
          </a:prstGeom>
          <a:noFill/>
        </p:spPr>
        <p:txBody>
          <a:bodyPr wrap="square" rtlCol="0">
            <a:spAutoFit/>
          </a:bodyPr>
          <a:lstStyle/>
          <a:p>
            <a:r>
              <a:rPr kumimoji="1" lang="ja-JP" altLang="en-US" sz="2400" dirty="0" smtClean="0">
                <a:solidFill>
                  <a:srgbClr val="FF0000"/>
                </a:solidFill>
                <a:latin typeface="HGP創英角ﾎﾟｯﾌﾟ体" panose="040B0A00000000000000" pitchFamily="50" charset="-128"/>
                <a:ea typeface="HGP創英角ﾎﾟｯﾌﾟ体" panose="040B0A00000000000000" pitchFamily="50" charset="-128"/>
              </a:rPr>
              <a:t>更生材を引き込む</a:t>
            </a:r>
            <a:endParaRPr kumimoji="1" lang="ja-JP" altLang="en-US" sz="24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1" name="右矢印 10"/>
          <p:cNvSpPr/>
          <p:nvPr/>
        </p:nvSpPr>
        <p:spPr>
          <a:xfrm>
            <a:off x="3894464" y="3339960"/>
            <a:ext cx="821640" cy="3106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191250" y="6134143"/>
            <a:ext cx="4572000" cy="461665"/>
          </a:xfrm>
          <a:prstGeom prst="rect">
            <a:avLst/>
          </a:prstGeom>
          <a:noFill/>
        </p:spPr>
        <p:txBody>
          <a:bodyPr wrap="square" rtlCol="0">
            <a:spAutoFit/>
          </a:bodyPr>
          <a:lstStyle/>
          <a:p>
            <a:r>
              <a:rPr kumimoji="1" lang="ja-JP" altLang="en-US" sz="2400" dirty="0" smtClean="0">
                <a:solidFill>
                  <a:srgbClr val="FF0000"/>
                </a:solidFill>
                <a:latin typeface="HGP創英角ﾎﾟｯﾌﾟ体" panose="040B0A00000000000000" pitchFamily="50" charset="-128"/>
                <a:ea typeface="HGP創英角ﾎﾟｯﾌﾟ体" panose="040B0A00000000000000" pitchFamily="50" charset="-128"/>
              </a:rPr>
              <a:t>更生材を加圧、拡張、硬化させる</a:t>
            </a:r>
            <a:endParaRPr kumimoji="1" lang="ja-JP" altLang="en-US" sz="24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3" name="テキスト ボックス 12"/>
          <p:cNvSpPr txBox="1"/>
          <p:nvPr/>
        </p:nvSpPr>
        <p:spPr>
          <a:xfrm>
            <a:off x="7610153" y="3267652"/>
            <a:ext cx="3977649" cy="461665"/>
          </a:xfrm>
          <a:prstGeom prst="rect">
            <a:avLst/>
          </a:prstGeom>
          <a:noFill/>
        </p:spPr>
        <p:txBody>
          <a:bodyPr wrap="square" rtlCol="0">
            <a:spAutoFit/>
          </a:bodyPr>
          <a:lstStyle/>
          <a:p>
            <a:r>
              <a:rPr kumimoji="1" lang="ja-JP" altLang="en-US" sz="2400" dirty="0" smtClean="0">
                <a:solidFill>
                  <a:srgbClr val="FF0000"/>
                </a:solidFill>
                <a:latin typeface="HGP創英角ﾎﾟｯﾌﾟ体" panose="040B0A00000000000000" pitchFamily="50" charset="-128"/>
                <a:ea typeface="HGP創英角ﾎﾟｯﾌﾟ体" panose="040B0A00000000000000" pitchFamily="50" charset="-128"/>
              </a:rPr>
              <a:t>管内に新しい管が挿入される</a:t>
            </a:r>
            <a:endParaRPr kumimoji="1" lang="ja-JP" altLang="en-US" sz="24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4" name="右矢印 13"/>
          <p:cNvSpPr/>
          <p:nvPr/>
        </p:nvSpPr>
        <p:spPr>
          <a:xfrm rot="6662083">
            <a:off x="7682934" y="4498088"/>
            <a:ext cx="1593214" cy="19957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7610152" y="2800818"/>
            <a:ext cx="3977649" cy="461665"/>
          </a:xfrm>
          <a:prstGeom prst="rect">
            <a:avLst/>
          </a:prstGeom>
          <a:noFill/>
        </p:spPr>
        <p:txBody>
          <a:bodyPr wrap="square" rtlCol="0">
            <a:spAutoFit/>
          </a:bodyPr>
          <a:lstStyle/>
          <a:p>
            <a:r>
              <a:rPr kumimoji="1" lang="ja-JP" altLang="en-US" sz="2400" dirty="0" smtClean="0">
                <a:solidFill>
                  <a:srgbClr val="FF0000"/>
                </a:solidFill>
                <a:latin typeface="HGP創英角ﾎﾟｯﾌﾟ体" panose="040B0A00000000000000" pitchFamily="50" charset="-128"/>
                <a:ea typeface="HGP創英角ﾎﾟｯﾌﾟ体" panose="040B0A00000000000000" pitchFamily="50" charset="-128"/>
              </a:rPr>
              <a:t>管がよみがえる</a:t>
            </a:r>
            <a:endParaRPr kumimoji="1" lang="ja-JP" altLang="en-US" sz="2400"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592672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6"/>
            <a:ext cx="10515600" cy="1084852"/>
          </a:xfrm>
        </p:spPr>
        <p:txBody>
          <a:bodyPr/>
          <a:lstStyle/>
          <a:p>
            <a:r>
              <a:rPr lang="ja-JP" altLang="en-US" dirty="0" smtClean="0"/>
              <a:t>管</a:t>
            </a:r>
            <a:r>
              <a:rPr lang="ja-JP" altLang="en-US" dirty="0"/>
              <a:t>更生工法（形成工法</a:t>
            </a:r>
            <a:r>
              <a:rPr lang="ja-JP" altLang="en-US" dirty="0" smtClean="0"/>
              <a:t>）写真</a:t>
            </a:r>
            <a:endParaRPr kumimoji="1" lang="ja-JP" altLang="en-US"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7</a:t>
            </a:fld>
            <a:endParaRPr kumimoji="1" lang="ja-JP" altLang="en-US"/>
          </a:p>
        </p:txBody>
      </p:sp>
      <p:pic>
        <p:nvPicPr>
          <p:cNvPr id="26" name="図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96231"/>
            <a:ext cx="10589670" cy="5060119"/>
          </a:xfrm>
          <a:prstGeom prst="rect">
            <a:avLst/>
          </a:prstGeom>
        </p:spPr>
      </p:pic>
    </p:spTree>
    <p:extLst>
      <p:ext uri="{BB962C8B-B14F-4D97-AF65-F5344CB8AC3E}">
        <p14:creationId xmlns:p14="http://schemas.microsoft.com/office/powerpoint/2010/main" val="3974955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6"/>
            <a:ext cx="10515600" cy="1192742"/>
          </a:xfrm>
        </p:spPr>
        <p:txBody>
          <a:bodyPr/>
          <a:lstStyle/>
          <a:p>
            <a:r>
              <a:rPr lang="ja-JP" altLang="en-US" dirty="0" smtClean="0"/>
              <a:t>管</a:t>
            </a:r>
            <a:r>
              <a:rPr lang="ja-JP" altLang="en-US" dirty="0"/>
              <a:t>更生工法</a:t>
            </a:r>
            <a:r>
              <a:rPr lang="ja-JP" altLang="en-US" dirty="0" smtClean="0"/>
              <a:t>（製管工法）説明</a:t>
            </a:r>
            <a:endParaRPr kumimoji="1" lang="ja-JP" altLang="en-US"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8</a:t>
            </a:fld>
            <a:endParaRPr kumimoji="1" lang="ja-JP" altLang="en-US"/>
          </a:p>
        </p:txBody>
      </p:sp>
      <p:sp>
        <p:nvSpPr>
          <p:cNvPr id="7" name="テキスト ボックス 6"/>
          <p:cNvSpPr txBox="1"/>
          <p:nvPr/>
        </p:nvSpPr>
        <p:spPr>
          <a:xfrm>
            <a:off x="9093174" y="6463430"/>
            <a:ext cx="1778051" cy="276999"/>
          </a:xfrm>
          <a:prstGeom prst="rect">
            <a:avLst/>
          </a:prstGeom>
          <a:noFill/>
        </p:spPr>
        <p:txBody>
          <a:bodyPr wrap="none" rtlCol="0">
            <a:spAutoFit/>
          </a:bodyPr>
          <a:lstStyle/>
          <a:p>
            <a:r>
              <a:rPr lang="en-US" altLang="ja-JP" sz="1200" dirty="0" smtClean="0"/>
              <a:t>※SPR</a:t>
            </a:r>
            <a:r>
              <a:rPr kumimoji="1" lang="ja-JP" altLang="en-US" sz="1200" dirty="0" smtClean="0"/>
              <a:t>工法協会</a:t>
            </a:r>
            <a:r>
              <a:rPr kumimoji="1" lang="en-US" altLang="ja-JP" sz="1200" dirty="0" smtClean="0"/>
              <a:t>HP</a:t>
            </a:r>
            <a:r>
              <a:rPr kumimoji="1" lang="ja-JP" altLang="en-US" sz="1200" dirty="0" smtClean="0"/>
              <a:t>より</a:t>
            </a:r>
            <a:endParaRPr kumimoji="1" lang="ja-JP" altLang="en-US" sz="1200" dirty="0"/>
          </a:p>
        </p:txBody>
      </p:sp>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b="49192"/>
          <a:stretch/>
        </p:blipFill>
        <p:spPr>
          <a:xfrm>
            <a:off x="285750" y="1388079"/>
            <a:ext cx="8058150" cy="2602848"/>
          </a:xfrm>
          <a:prstGeom prst="rect">
            <a:avLst/>
          </a:prstGeom>
        </p:spPr>
      </p:pic>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t="53408"/>
          <a:stretch/>
        </p:blipFill>
        <p:spPr>
          <a:xfrm>
            <a:off x="3848100" y="4057650"/>
            <a:ext cx="8058150" cy="2386826"/>
          </a:xfrm>
          <a:prstGeom prst="rect">
            <a:avLst/>
          </a:prstGeom>
        </p:spPr>
      </p:pic>
      <p:sp>
        <p:nvSpPr>
          <p:cNvPr id="10" name="右矢印 9"/>
          <p:cNvSpPr/>
          <p:nvPr/>
        </p:nvSpPr>
        <p:spPr>
          <a:xfrm>
            <a:off x="1779914" y="3359010"/>
            <a:ext cx="821640" cy="3106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7933080" y="6177304"/>
            <a:ext cx="821640" cy="3106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838200" y="3888373"/>
            <a:ext cx="2976065" cy="338554"/>
          </a:xfrm>
          <a:prstGeom prst="rect">
            <a:avLst/>
          </a:prstGeom>
          <a:noFill/>
        </p:spPr>
        <p:txBody>
          <a:bodyPr wrap="square" rtlCol="0">
            <a:spAutoFit/>
          </a:bodyPr>
          <a:lstStyle/>
          <a:p>
            <a:r>
              <a:rPr kumimoji="1" lang="ja-JP" altLang="en-US" sz="1600" dirty="0" smtClean="0">
                <a:solidFill>
                  <a:srgbClr val="FF0000"/>
                </a:solidFill>
                <a:latin typeface="HGP創英角ﾎﾟｯﾌﾟ体" panose="040B0A00000000000000" pitchFamily="50" charset="-128"/>
                <a:ea typeface="HGP創英角ﾎﾟｯﾌﾟ体" panose="040B0A00000000000000" pitchFamily="50" charset="-128"/>
              </a:rPr>
              <a:t>組み立てた管を前へ押して行く</a:t>
            </a:r>
            <a:endParaRPr kumimoji="1" lang="ja-JP" altLang="en-US" sz="16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3" name="テキスト ボックス 12"/>
          <p:cNvSpPr txBox="1"/>
          <p:nvPr/>
        </p:nvSpPr>
        <p:spPr>
          <a:xfrm>
            <a:off x="8788555" y="6187073"/>
            <a:ext cx="3317720" cy="338554"/>
          </a:xfrm>
          <a:prstGeom prst="rect">
            <a:avLst/>
          </a:prstGeom>
          <a:noFill/>
        </p:spPr>
        <p:txBody>
          <a:bodyPr wrap="square" rtlCol="0">
            <a:spAutoFit/>
          </a:bodyPr>
          <a:lstStyle/>
          <a:p>
            <a:r>
              <a:rPr kumimoji="1" lang="ja-JP" altLang="en-US" sz="1600" dirty="0" smtClean="0">
                <a:solidFill>
                  <a:srgbClr val="FF0000"/>
                </a:solidFill>
                <a:latin typeface="HGP創英角ﾎﾟｯﾌﾟ体" panose="040B0A00000000000000" pitchFamily="50" charset="-128"/>
                <a:ea typeface="HGP創英角ﾎﾟｯﾌﾟ体" panose="040B0A00000000000000" pitchFamily="50" charset="-128"/>
              </a:rPr>
              <a:t>管を組み立てながら前へ進んで行く</a:t>
            </a:r>
            <a:endParaRPr kumimoji="1" lang="ja-JP" altLang="en-US" sz="16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4" name="テキスト ボックス 13"/>
          <p:cNvSpPr txBox="1"/>
          <p:nvPr/>
        </p:nvSpPr>
        <p:spPr>
          <a:xfrm>
            <a:off x="1896532" y="2771616"/>
            <a:ext cx="859399" cy="338554"/>
          </a:xfrm>
          <a:prstGeom prst="rect">
            <a:avLst/>
          </a:prstGeom>
          <a:noFill/>
        </p:spPr>
        <p:txBody>
          <a:bodyPr wrap="square" rtlCol="0">
            <a:spAutoFit/>
          </a:bodyPr>
          <a:lstStyle/>
          <a:p>
            <a:r>
              <a:rPr kumimoji="1" lang="ja-JP" altLang="en-US" sz="1600" dirty="0" smtClean="0">
                <a:solidFill>
                  <a:srgbClr val="FF0000"/>
                </a:solidFill>
                <a:latin typeface="HGP創英角ﾎﾟｯﾌﾟ体" panose="040B0A00000000000000" pitchFamily="50" charset="-128"/>
                <a:ea typeface="HGP創英角ﾎﾟｯﾌﾟ体" panose="040B0A00000000000000" pitchFamily="50" charset="-128"/>
              </a:rPr>
              <a:t>製管機</a:t>
            </a:r>
            <a:endParaRPr kumimoji="1" lang="en-US" altLang="ja-JP" sz="1600" dirty="0" smtClean="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5" name="テキスト ボックス 14"/>
          <p:cNvSpPr txBox="1"/>
          <p:nvPr/>
        </p:nvSpPr>
        <p:spPr>
          <a:xfrm>
            <a:off x="8801286" y="5081786"/>
            <a:ext cx="859399" cy="338554"/>
          </a:xfrm>
          <a:prstGeom prst="rect">
            <a:avLst/>
          </a:prstGeom>
          <a:noFill/>
        </p:spPr>
        <p:txBody>
          <a:bodyPr wrap="square" rtlCol="0">
            <a:spAutoFit/>
          </a:bodyPr>
          <a:lstStyle/>
          <a:p>
            <a:r>
              <a:rPr kumimoji="1" lang="ja-JP" altLang="en-US" sz="1600" dirty="0" smtClean="0">
                <a:solidFill>
                  <a:srgbClr val="FF0000"/>
                </a:solidFill>
                <a:latin typeface="HGP創英角ﾎﾟｯﾌﾟ体" panose="040B0A00000000000000" pitchFamily="50" charset="-128"/>
                <a:ea typeface="HGP創英角ﾎﾟｯﾌﾟ体" panose="040B0A00000000000000" pitchFamily="50" charset="-128"/>
              </a:rPr>
              <a:t>製管機</a:t>
            </a:r>
            <a:endParaRPr kumimoji="1" lang="en-US" altLang="ja-JP" sz="1600" dirty="0" smtClean="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466450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6"/>
            <a:ext cx="10515600" cy="963935"/>
          </a:xfrm>
        </p:spPr>
        <p:txBody>
          <a:bodyPr/>
          <a:lstStyle/>
          <a:p>
            <a:r>
              <a:rPr lang="ja-JP" altLang="en-US" dirty="0" smtClean="0"/>
              <a:t>管</a:t>
            </a:r>
            <a:r>
              <a:rPr lang="ja-JP" altLang="en-US" dirty="0"/>
              <a:t>更生工法（製管工法</a:t>
            </a:r>
            <a:r>
              <a:rPr lang="ja-JP" altLang="en-US" dirty="0" smtClean="0"/>
              <a:t>）</a:t>
            </a:r>
            <a:r>
              <a:rPr lang="ja-JP" altLang="en-US" dirty="0"/>
              <a:t>写真</a:t>
            </a:r>
            <a:endParaRPr kumimoji="1" lang="ja-JP" altLang="en-US" dirty="0"/>
          </a:p>
        </p:txBody>
      </p:sp>
      <p:sp>
        <p:nvSpPr>
          <p:cNvPr id="4" name="スライド番号プレースホルダー 3"/>
          <p:cNvSpPr>
            <a:spLocks noGrp="1"/>
          </p:cNvSpPr>
          <p:nvPr>
            <p:ph type="sldNum" sz="quarter" idx="12"/>
          </p:nvPr>
        </p:nvSpPr>
        <p:spPr/>
        <p:txBody>
          <a:bodyPr/>
          <a:lstStyle/>
          <a:p>
            <a:fld id="{B282D411-53BA-43F0-BD3E-F1BC7FC36481}" type="slidenum">
              <a:rPr kumimoji="1" lang="ja-JP" altLang="en-US" smtClean="0"/>
              <a:t>9</a:t>
            </a:fld>
            <a:endParaRPr kumimoji="1" lang="ja-JP" altLang="en-US"/>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29061"/>
            <a:ext cx="10266554" cy="5243014"/>
          </a:xfrm>
          <a:prstGeom prst="rect">
            <a:avLst/>
          </a:prstGeom>
        </p:spPr>
      </p:pic>
    </p:spTree>
    <p:extLst>
      <p:ext uri="{BB962C8B-B14F-4D97-AF65-F5344CB8AC3E}">
        <p14:creationId xmlns:p14="http://schemas.microsoft.com/office/powerpoint/2010/main" val="23530065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6171</TotalTime>
  <Words>4565</Words>
  <Application>Microsoft Office PowerPoint</Application>
  <PresentationFormat>ワイド画面</PresentationFormat>
  <Paragraphs>423</Paragraphs>
  <Slides>21</Slides>
  <Notes>21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21</vt:i4>
      </vt:variant>
    </vt:vector>
  </HeadingPairs>
  <TitlesOfParts>
    <vt:vector size="33" baseType="lpstr">
      <vt:lpstr>HGP創英角ｺﾞｼｯｸUB</vt:lpstr>
      <vt:lpstr>HGP創英角ﾎﾟｯﾌﾟ体</vt:lpstr>
      <vt:lpstr>HGP明朝E</vt:lpstr>
      <vt:lpstr>HGS創英角ｺﾞｼｯｸUB</vt:lpstr>
      <vt:lpstr>HGS創英角ﾎﾟｯﾌﾟ体</vt:lpstr>
      <vt:lpstr>新細明體</vt:lpstr>
      <vt:lpstr>游ゴシック</vt:lpstr>
      <vt:lpstr>游ゴシック Light</vt:lpstr>
      <vt:lpstr>Arial</vt:lpstr>
      <vt:lpstr>Georgia</vt:lpstr>
      <vt:lpstr>Wingdings</vt:lpstr>
      <vt:lpstr>Office テーマ</vt:lpstr>
      <vt:lpstr>下水道事業の施設更新について</vt:lpstr>
      <vt:lpstr>本日のプレゼンテーション内容</vt:lpstr>
      <vt:lpstr>１甲府市公共下水道の特徴</vt:lpstr>
      <vt:lpstr>２甲府市下水道の主な事業</vt:lpstr>
      <vt:lpstr>PowerPoint プレゼンテーション</vt:lpstr>
      <vt:lpstr>PowerPoint プレゼンテーション</vt:lpstr>
      <vt:lpstr>管更生工法（形成工法）写真</vt:lpstr>
      <vt:lpstr>管更生工法（製管工法）説明</vt:lpstr>
      <vt:lpstr>管更生工法（製管工法）写真</vt:lpstr>
      <vt:lpstr>４下水道総合地震対策事業</vt:lpstr>
      <vt:lpstr>４－１防災対策</vt:lpstr>
      <vt:lpstr>可とう継手設置</vt:lpstr>
      <vt:lpstr>重量化ブロック設置</vt:lpstr>
      <vt:lpstr>重量化ブロック設置工事写真</vt:lpstr>
      <vt:lpstr>４－２減災対策</vt:lpstr>
      <vt:lpstr>マンホールトイレシステム</vt:lpstr>
      <vt:lpstr>マンホールトイレシステム設置工事写真</vt:lpstr>
      <vt:lpstr>５浸入水（不明水）対策事業</vt:lpstr>
      <vt:lpstr>浸入水原因特定調査写真</vt:lpstr>
      <vt:lpstr>６下水道事業における新たな取組</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下水道事業</dc:title>
  <dc:creator>J4058</dc:creator>
  <cp:lastModifiedBy>J4054</cp:lastModifiedBy>
  <cp:revision>411</cp:revision>
  <cp:lastPrinted>2023-08-28T07:25:04Z</cp:lastPrinted>
  <dcterms:created xsi:type="dcterms:W3CDTF">2023-07-27T06:27:40Z</dcterms:created>
  <dcterms:modified xsi:type="dcterms:W3CDTF">2023-08-29T08:30:42Z</dcterms:modified>
</cp:coreProperties>
</file>